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32399288" cy="4320063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28" d="100"/>
          <a:sy n="28" d="100"/>
        </p:scale>
        <p:origin x="654" y="-4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429947" y="7070108"/>
            <a:ext cx="27539395" cy="15040222"/>
          </a:xfrm>
        </p:spPr>
        <p:txBody>
          <a:bodyPr anchor="b"/>
          <a:lstStyle>
            <a:lvl1pPr algn="ctr">
              <a:defRPr sz="21259"/>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4049911" y="22690338"/>
            <a:ext cx="24299466" cy="10430151"/>
          </a:xfrm>
        </p:spPr>
        <p:txBody>
          <a:bodyPr/>
          <a:lstStyle>
            <a:lvl1pPr marL="0" indent="0" algn="ctr">
              <a:buNone/>
              <a:defRPr sz="8504"/>
            </a:lvl1pPr>
            <a:lvl2pPr marL="1619951" indent="0" algn="ctr">
              <a:buNone/>
              <a:defRPr sz="7086"/>
            </a:lvl2pPr>
            <a:lvl3pPr marL="3239902" indent="0" algn="ctr">
              <a:buNone/>
              <a:defRPr sz="6378"/>
            </a:lvl3pPr>
            <a:lvl4pPr marL="4859853" indent="0" algn="ctr">
              <a:buNone/>
              <a:defRPr sz="5669"/>
            </a:lvl4pPr>
            <a:lvl5pPr marL="6479804" indent="0" algn="ctr">
              <a:buNone/>
              <a:defRPr sz="5669"/>
            </a:lvl5pPr>
            <a:lvl6pPr marL="8099755" indent="0" algn="ctr">
              <a:buNone/>
              <a:defRPr sz="5669"/>
            </a:lvl6pPr>
            <a:lvl7pPr marL="9719706" indent="0" algn="ctr">
              <a:buNone/>
              <a:defRPr sz="5669"/>
            </a:lvl7pPr>
            <a:lvl8pPr marL="11339657" indent="0" algn="ctr">
              <a:buNone/>
              <a:defRPr sz="5669"/>
            </a:lvl8pPr>
            <a:lvl9pPr marL="12959608" indent="0" algn="ctr">
              <a:buNone/>
              <a:defRPr sz="5669"/>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26B078BA-C41E-452B-B2D5-256702D26937}" type="datetimeFigureOut">
              <a:rPr lang="es-AR" smtClean="0"/>
              <a:t>16/9/2020</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6784291E-DA01-4D0B-B8C6-5D0B7987EA8E}" type="slidenum">
              <a:rPr lang="es-AR" smtClean="0"/>
              <a:t>‹Nº›</a:t>
            </a:fld>
            <a:endParaRPr lang="es-AR"/>
          </a:p>
        </p:txBody>
      </p:sp>
    </p:spTree>
    <p:extLst>
      <p:ext uri="{BB962C8B-B14F-4D97-AF65-F5344CB8AC3E}">
        <p14:creationId xmlns:p14="http://schemas.microsoft.com/office/powerpoint/2010/main" val="1818646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6B078BA-C41E-452B-B2D5-256702D26937}" type="datetimeFigureOut">
              <a:rPr lang="es-AR" smtClean="0"/>
              <a:t>16/9/2020</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6784291E-DA01-4D0B-B8C6-5D0B7987EA8E}" type="slidenum">
              <a:rPr lang="es-AR" smtClean="0"/>
              <a:t>‹Nº›</a:t>
            </a:fld>
            <a:endParaRPr lang="es-AR"/>
          </a:p>
        </p:txBody>
      </p:sp>
    </p:spTree>
    <p:extLst>
      <p:ext uri="{BB962C8B-B14F-4D97-AF65-F5344CB8AC3E}">
        <p14:creationId xmlns:p14="http://schemas.microsoft.com/office/powerpoint/2010/main" val="1100390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185742" y="2300034"/>
            <a:ext cx="6986096" cy="36610544"/>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2227453" y="2300034"/>
            <a:ext cx="20553298" cy="3661054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6B078BA-C41E-452B-B2D5-256702D26937}" type="datetimeFigureOut">
              <a:rPr lang="es-AR" smtClean="0"/>
              <a:t>16/9/2020</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6784291E-DA01-4D0B-B8C6-5D0B7987EA8E}" type="slidenum">
              <a:rPr lang="es-AR" smtClean="0"/>
              <a:t>‹Nº›</a:t>
            </a:fld>
            <a:endParaRPr lang="es-AR"/>
          </a:p>
        </p:txBody>
      </p:sp>
    </p:spTree>
    <p:extLst>
      <p:ext uri="{BB962C8B-B14F-4D97-AF65-F5344CB8AC3E}">
        <p14:creationId xmlns:p14="http://schemas.microsoft.com/office/powerpoint/2010/main" val="822658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6B078BA-C41E-452B-B2D5-256702D26937}" type="datetimeFigureOut">
              <a:rPr lang="es-AR" smtClean="0"/>
              <a:t>16/9/2020</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6784291E-DA01-4D0B-B8C6-5D0B7987EA8E}" type="slidenum">
              <a:rPr lang="es-AR" smtClean="0"/>
              <a:t>‹Nº›</a:t>
            </a:fld>
            <a:endParaRPr lang="es-AR"/>
          </a:p>
        </p:txBody>
      </p:sp>
    </p:spTree>
    <p:extLst>
      <p:ext uri="{BB962C8B-B14F-4D97-AF65-F5344CB8AC3E}">
        <p14:creationId xmlns:p14="http://schemas.microsoft.com/office/powerpoint/2010/main" val="1343690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210578" y="10770172"/>
            <a:ext cx="27944386" cy="17970262"/>
          </a:xfrm>
        </p:spPr>
        <p:txBody>
          <a:bodyPr anchor="b"/>
          <a:lstStyle>
            <a:lvl1pPr>
              <a:defRPr sz="21259"/>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210578" y="28910440"/>
            <a:ext cx="27944386" cy="9450136"/>
          </a:xfrm>
        </p:spPr>
        <p:txBody>
          <a:bodyPr/>
          <a:lstStyle>
            <a:lvl1pPr marL="0" indent="0">
              <a:buNone/>
              <a:defRPr sz="8504">
                <a:solidFill>
                  <a:schemeClr val="tx1"/>
                </a:solidFill>
              </a:defRPr>
            </a:lvl1pPr>
            <a:lvl2pPr marL="1619951" indent="0">
              <a:buNone/>
              <a:defRPr sz="7086">
                <a:solidFill>
                  <a:schemeClr val="tx1">
                    <a:tint val="75000"/>
                  </a:schemeClr>
                </a:solidFill>
              </a:defRPr>
            </a:lvl2pPr>
            <a:lvl3pPr marL="3239902" indent="0">
              <a:buNone/>
              <a:defRPr sz="6378">
                <a:solidFill>
                  <a:schemeClr val="tx1">
                    <a:tint val="75000"/>
                  </a:schemeClr>
                </a:solidFill>
              </a:defRPr>
            </a:lvl3pPr>
            <a:lvl4pPr marL="4859853" indent="0">
              <a:buNone/>
              <a:defRPr sz="5669">
                <a:solidFill>
                  <a:schemeClr val="tx1">
                    <a:tint val="75000"/>
                  </a:schemeClr>
                </a:solidFill>
              </a:defRPr>
            </a:lvl4pPr>
            <a:lvl5pPr marL="6479804" indent="0">
              <a:buNone/>
              <a:defRPr sz="5669">
                <a:solidFill>
                  <a:schemeClr val="tx1">
                    <a:tint val="75000"/>
                  </a:schemeClr>
                </a:solidFill>
              </a:defRPr>
            </a:lvl5pPr>
            <a:lvl6pPr marL="8099755" indent="0">
              <a:buNone/>
              <a:defRPr sz="5669">
                <a:solidFill>
                  <a:schemeClr val="tx1">
                    <a:tint val="75000"/>
                  </a:schemeClr>
                </a:solidFill>
              </a:defRPr>
            </a:lvl6pPr>
            <a:lvl7pPr marL="9719706" indent="0">
              <a:buNone/>
              <a:defRPr sz="5669">
                <a:solidFill>
                  <a:schemeClr val="tx1">
                    <a:tint val="75000"/>
                  </a:schemeClr>
                </a:solidFill>
              </a:defRPr>
            </a:lvl7pPr>
            <a:lvl8pPr marL="11339657" indent="0">
              <a:buNone/>
              <a:defRPr sz="5669">
                <a:solidFill>
                  <a:schemeClr val="tx1">
                    <a:tint val="75000"/>
                  </a:schemeClr>
                </a:solidFill>
              </a:defRPr>
            </a:lvl8pPr>
            <a:lvl9pPr marL="12959608" indent="0">
              <a:buNone/>
              <a:defRPr sz="5669">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26B078BA-C41E-452B-B2D5-256702D26937}" type="datetimeFigureOut">
              <a:rPr lang="es-AR" smtClean="0"/>
              <a:t>16/9/2020</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6784291E-DA01-4D0B-B8C6-5D0B7987EA8E}" type="slidenum">
              <a:rPr lang="es-AR" smtClean="0"/>
              <a:t>‹Nº›</a:t>
            </a:fld>
            <a:endParaRPr lang="es-AR"/>
          </a:p>
        </p:txBody>
      </p:sp>
    </p:spTree>
    <p:extLst>
      <p:ext uri="{BB962C8B-B14F-4D97-AF65-F5344CB8AC3E}">
        <p14:creationId xmlns:p14="http://schemas.microsoft.com/office/powerpoint/2010/main" val="3234108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2227451" y="11500170"/>
            <a:ext cx="13769697" cy="2741040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16402140" y="11500170"/>
            <a:ext cx="13769697" cy="2741040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26B078BA-C41E-452B-B2D5-256702D26937}" type="datetimeFigureOut">
              <a:rPr lang="es-AR" smtClean="0"/>
              <a:t>16/9/2020</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6784291E-DA01-4D0B-B8C6-5D0B7987EA8E}" type="slidenum">
              <a:rPr lang="es-AR" smtClean="0"/>
              <a:t>‹Nº›</a:t>
            </a:fld>
            <a:endParaRPr lang="es-AR"/>
          </a:p>
        </p:txBody>
      </p:sp>
    </p:spTree>
    <p:extLst>
      <p:ext uri="{BB962C8B-B14F-4D97-AF65-F5344CB8AC3E}">
        <p14:creationId xmlns:p14="http://schemas.microsoft.com/office/powerpoint/2010/main" val="3096606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2231671" y="2300044"/>
            <a:ext cx="27944386" cy="8350126"/>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231675" y="10590160"/>
            <a:ext cx="13706415" cy="5190073"/>
          </a:xfrm>
        </p:spPr>
        <p:txBody>
          <a:bodyPr anchor="b"/>
          <a:lstStyle>
            <a:lvl1pPr marL="0" indent="0">
              <a:buNone/>
              <a:defRPr sz="8504" b="1"/>
            </a:lvl1pPr>
            <a:lvl2pPr marL="1619951" indent="0">
              <a:buNone/>
              <a:defRPr sz="7086" b="1"/>
            </a:lvl2pPr>
            <a:lvl3pPr marL="3239902" indent="0">
              <a:buNone/>
              <a:defRPr sz="6378" b="1"/>
            </a:lvl3pPr>
            <a:lvl4pPr marL="4859853" indent="0">
              <a:buNone/>
              <a:defRPr sz="5669" b="1"/>
            </a:lvl4pPr>
            <a:lvl5pPr marL="6479804" indent="0">
              <a:buNone/>
              <a:defRPr sz="5669" b="1"/>
            </a:lvl5pPr>
            <a:lvl6pPr marL="8099755" indent="0">
              <a:buNone/>
              <a:defRPr sz="5669" b="1"/>
            </a:lvl6pPr>
            <a:lvl7pPr marL="9719706" indent="0">
              <a:buNone/>
              <a:defRPr sz="5669" b="1"/>
            </a:lvl7pPr>
            <a:lvl8pPr marL="11339657" indent="0">
              <a:buNone/>
              <a:defRPr sz="5669" b="1"/>
            </a:lvl8pPr>
            <a:lvl9pPr marL="12959608" indent="0">
              <a:buNone/>
              <a:defRPr sz="5669" b="1"/>
            </a:lvl9pPr>
          </a:lstStyle>
          <a:p>
            <a:pPr lvl="0"/>
            <a:r>
              <a:rPr lang="es-ES"/>
              <a:t>Haga clic para modificar los estilos de texto del patrón</a:t>
            </a:r>
          </a:p>
        </p:txBody>
      </p:sp>
      <p:sp>
        <p:nvSpPr>
          <p:cNvPr id="4" name="Content Placeholder 3"/>
          <p:cNvSpPr>
            <a:spLocks noGrp="1"/>
          </p:cNvSpPr>
          <p:nvPr>
            <p:ph sz="half" idx="2"/>
          </p:nvPr>
        </p:nvSpPr>
        <p:spPr>
          <a:xfrm>
            <a:off x="2231675" y="15780233"/>
            <a:ext cx="13706415" cy="2321034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16402142" y="10590160"/>
            <a:ext cx="13773917" cy="5190073"/>
          </a:xfrm>
        </p:spPr>
        <p:txBody>
          <a:bodyPr anchor="b"/>
          <a:lstStyle>
            <a:lvl1pPr marL="0" indent="0">
              <a:buNone/>
              <a:defRPr sz="8504" b="1"/>
            </a:lvl1pPr>
            <a:lvl2pPr marL="1619951" indent="0">
              <a:buNone/>
              <a:defRPr sz="7086" b="1"/>
            </a:lvl2pPr>
            <a:lvl3pPr marL="3239902" indent="0">
              <a:buNone/>
              <a:defRPr sz="6378" b="1"/>
            </a:lvl3pPr>
            <a:lvl4pPr marL="4859853" indent="0">
              <a:buNone/>
              <a:defRPr sz="5669" b="1"/>
            </a:lvl4pPr>
            <a:lvl5pPr marL="6479804" indent="0">
              <a:buNone/>
              <a:defRPr sz="5669" b="1"/>
            </a:lvl5pPr>
            <a:lvl6pPr marL="8099755" indent="0">
              <a:buNone/>
              <a:defRPr sz="5669" b="1"/>
            </a:lvl6pPr>
            <a:lvl7pPr marL="9719706" indent="0">
              <a:buNone/>
              <a:defRPr sz="5669" b="1"/>
            </a:lvl7pPr>
            <a:lvl8pPr marL="11339657" indent="0">
              <a:buNone/>
              <a:defRPr sz="5669" b="1"/>
            </a:lvl8pPr>
            <a:lvl9pPr marL="12959608" indent="0">
              <a:buNone/>
              <a:defRPr sz="5669" b="1"/>
            </a:lvl9pPr>
          </a:lstStyle>
          <a:p>
            <a:pPr lvl="0"/>
            <a:r>
              <a:rPr lang="es-ES"/>
              <a:t>Haga clic para modificar los estilos de texto del patrón</a:t>
            </a:r>
          </a:p>
        </p:txBody>
      </p:sp>
      <p:sp>
        <p:nvSpPr>
          <p:cNvPr id="6" name="Content Placeholder 5"/>
          <p:cNvSpPr>
            <a:spLocks noGrp="1"/>
          </p:cNvSpPr>
          <p:nvPr>
            <p:ph sz="quarter" idx="4"/>
          </p:nvPr>
        </p:nvSpPr>
        <p:spPr>
          <a:xfrm>
            <a:off x="16402142" y="15780233"/>
            <a:ext cx="13773917" cy="2321034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26B078BA-C41E-452B-B2D5-256702D26937}" type="datetimeFigureOut">
              <a:rPr lang="es-AR" smtClean="0"/>
              <a:t>16/9/2020</a:t>
            </a:fld>
            <a:endParaRPr lang="es-AR"/>
          </a:p>
        </p:txBody>
      </p:sp>
      <p:sp>
        <p:nvSpPr>
          <p:cNvPr id="8" name="Footer Placeholder 7"/>
          <p:cNvSpPr>
            <a:spLocks noGrp="1"/>
          </p:cNvSpPr>
          <p:nvPr>
            <p:ph type="ftr" sz="quarter" idx="11"/>
          </p:nvPr>
        </p:nvSpPr>
        <p:spPr/>
        <p:txBody>
          <a:bodyPr/>
          <a:lstStyle/>
          <a:p>
            <a:endParaRPr lang="es-AR"/>
          </a:p>
        </p:txBody>
      </p:sp>
      <p:sp>
        <p:nvSpPr>
          <p:cNvPr id="9" name="Slide Number Placeholder 8"/>
          <p:cNvSpPr>
            <a:spLocks noGrp="1"/>
          </p:cNvSpPr>
          <p:nvPr>
            <p:ph type="sldNum" sz="quarter" idx="12"/>
          </p:nvPr>
        </p:nvSpPr>
        <p:spPr/>
        <p:txBody>
          <a:bodyPr/>
          <a:lstStyle/>
          <a:p>
            <a:fld id="{6784291E-DA01-4D0B-B8C6-5D0B7987EA8E}" type="slidenum">
              <a:rPr lang="es-AR" smtClean="0"/>
              <a:t>‹Nº›</a:t>
            </a:fld>
            <a:endParaRPr lang="es-AR"/>
          </a:p>
        </p:txBody>
      </p:sp>
    </p:spTree>
    <p:extLst>
      <p:ext uri="{BB962C8B-B14F-4D97-AF65-F5344CB8AC3E}">
        <p14:creationId xmlns:p14="http://schemas.microsoft.com/office/powerpoint/2010/main" val="1836990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26B078BA-C41E-452B-B2D5-256702D26937}" type="datetimeFigureOut">
              <a:rPr lang="es-AR" smtClean="0"/>
              <a:t>16/9/2020</a:t>
            </a:fld>
            <a:endParaRPr lang="es-AR"/>
          </a:p>
        </p:txBody>
      </p:sp>
      <p:sp>
        <p:nvSpPr>
          <p:cNvPr id="4" name="Footer Placeholder 3"/>
          <p:cNvSpPr>
            <a:spLocks noGrp="1"/>
          </p:cNvSpPr>
          <p:nvPr>
            <p:ph type="ftr" sz="quarter" idx="11"/>
          </p:nvPr>
        </p:nvSpPr>
        <p:spPr/>
        <p:txBody>
          <a:bodyPr/>
          <a:lstStyle/>
          <a:p>
            <a:endParaRPr lang="es-AR"/>
          </a:p>
        </p:txBody>
      </p:sp>
      <p:sp>
        <p:nvSpPr>
          <p:cNvPr id="5" name="Slide Number Placeholder 4"/>
          <p:cNvSpPr>
            <a:spLocks noGrp="1"/>
          </p:cNvSpPr>
          <p:nvPr>
            <p:ph type="sldNum" sz="quarter" idx="12"/>
          </p:nvPr>
        </p:nvSpPr>
        <p:spPr/>
        <p:txBody>
          <a:bodyPr/>
          <a:lstStyle/>
          <a:p>
            <a:fld id="{6784291E-DA01-4D0B-B8C6-5D0B7987EA8E}" type="slidenum">
              <a:rPr lang="es-AR" smtClean="0"/>
              <a:t>‹Nº›</a:t>
            </a:fld>
            <a:endParaRPr lang="es-AR"/>
          </a:p>
        </p:txBody>
      </p:sp>
    </p:spTree>
    <p:extLst>
      <p:ext uri="{BB962C8B-B14F-4D97-AF65-F5344CB8AC3E}">
        <p14:creationId xmlns:p14="http://schemas.microsoft.com/office/powerpoint/2010/main" val="458179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B078BA-C41E-452B-B2D5-256702D26937}" type="datetimeFigureOut">
              <a:rPr lang="es-AR" smtClean="0"/>
              <a:t>16/9/2020</a:t>
            </a:fld>
            <a:endParaRPr lang="es-AR"/>
          </a:p>
        </p:txBody>
      </p:sp>
      <p:sp>
        <p:nvSpPr>
          <p:cNvPr id="3" name="Footer Placeholder 2"/>
          <p:cNvSpPr>
            <a:spLocks noGrp="1"/>
          </p:cNvSpPr>
          <p:nvPr>
            <p:ph type="ftr" sz="quarter" idx="11"/>
          </p:nvPr>
        </p:nvSpPr>
        <p:spPr/>
        <p:txBody>
          <a:bodyPr/>
          <a:lstStyle/>
          <a:p>
            <a:endParaRPr lang="es-AR"/>
          </a:p>
        </p:txBody>
      </p:sp>
      <p:sp>
        <p:nvSpPr>
          <p:cNvPr id="4" name="Slide Number Placeholder 3"/>
          <p:cNvSpPr>
            <a:spLocks noGrp="1"/>
          </p:cNvSpPr>
          <p:nvPr>
            <p:ph type="sldNum" sz="quarter" idx="12"/>
          </p:nvPr>
        </p:nvSpPr>
        <p:spPr/>
        <p:txBody>
          <a:bodyPr/>
          <a:lstStyle/>
          <a:p>
            <a:fld id="{6784291E-DA01-4D0B-B8C6-5D0B7987EA8E}" type="slidenum">
              <a:rPr lang="es-AR" smtClean="0"/>
              <a:t>‹Nº›</a:t>
            </a:fld>
            <a:endParaRPr lang="es-AR"/>
          </a:p>
        </p:txBody>
      </p:sp>
    </p:spTree>
    <p:extLst>
      <p:ext uri="{BB962C8B-B14F-4D97-AF65-F5344CB8AC3E}">
        <p14:creationId xmlns:p14="http://schemas.microsoft.com/office/powerpoint/2010/main" val="1520804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231671" y="2880042"/>
            <a:ext cx="10449614" cy="10080149"/>
          </a:xfrm>
        </p:spPr>
        <p:txBody>
          <a:bodyPr anchor="b"/>
          <a:lstStyle>
            <a:lvl1pPr>
              <a:defRPr sz="11338"/>
            </a:lvl1pPr>
          </a:lstStyle>
          <a:p>
            <a:r>
              <a:rPr lang="es-ES"/>
              <a:t>Haga clic para modificar el estilo de título del patrón</a:t>
            </a:r>
            <a:endParaRPr lang="en-US" dirty="0"/>
          </a:p>
        </p:txBody>
      </p:sp>
      <p:sp>
        <p:nvSpPr>
          <p:cNvPr id="3" name="Content Placeholder 2"/>
          <p:cNvSpPr>
            <a:spLocks noGrp="1"/>
          </p:cNvSpPr>
          <p:nvPr>
            <p:ph idx="1"/>
          </p:nvPr>
        </p:nvSpPr>
        <p:spPr>
          <a:xfrm>
            <a:off x="13773917" y="6220102"/>
            <a:ext cx="16402140" cy="30700453"/>
          </a:xfrm>
        </p:spPr>
        <p:txBody>
          <a:bodyPr/>
          <a:lstStyle>
            <a:lvl1pPr>
              <a:defRPr sz="11338"/>
            </a:lvl1pPr>
            <a:lvl2pPr>
              <a:defRPr sz="9921"/>
            </a:lvl2pPr>
            <a:lvl3pPr>
              <a:defRPr sz="8504"/>
            </a:lvl3pPr>
            <a:lvl4pPr>
              <a:defRPr sz="7086"/>
            </a:lvl4pPr>
            <a:lvl5pPr>
              <a:defRPr sz="7086"/>
            </a:lvl5pPr>
            <a:lvl6pPr>
              <a:defRPr sz="7086"/>
            </a:lvl6pPr>
            <a:lvl7pPr>
              <a:defRPr sz="7086"/>
            </a:lvl7pPr>
            <a:lvl8pPr>
              <a:defRPr sz="7086"/>
            </a:lvl8pPr>
            <a:lvl9pPr>
              <a:defRPr sz="7086"/>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2231671" y="12960191"/>
            <a:ext cx="10449614" cy="24010358"/>
          </a:xfrm>
        </p:spPr>
        <p:txBody>
          <a:bodyPr/>
          <a:lstStyle>
            <a:lvl1pPr marL="0" indent="0">
              <a:buNone/>
              <a:defRPr sz="5669"/>
            </a:lvl1pPr>
            <a:lvl2pPr marL="1619951" indent="0">
              <a:buNone/>
              <a:defRPr sz="4960"/>
            </a:lvl2pPr>
            <a:lvl3pPr marL="3239902" indent="0">
              <a:buNone/>
              <a:defRPr sz="4252"/>
            </a:lvl3pPr>
            <a:lvl4pPr marL="4859853" indent="0">
              <a:buNone/>
              <a:defRPr sz="3543"/>
            </a:lvl4pPr>
            <a:lvl5pPr marL="6479804" indent="0">
              <a:buNone/>
              <a:defRPr sz="3543"/>
            </a:lvl5pPr>
            <a:lvl6pPr marL="8099755" indent="0">
              <a:buNone/>
              <a:defRPr sz="3543"/>
            </a:lvl6pPr>
            <a:lvl7pPr marL="9719706" indent="0">
              <a:buNone/>
              <a:defRPr sz="3543"/>
            </a:lvl7pPr>
            <a:lvl8pPr marL="11339657" indent="0">
              <a:buNone/>
              <a:defRPr sz="3543"/>
            </a:lvl8pPr>
            <a:lvl9pPr marL="12959608" indent="0">
              <a:buNone/>
              <a:defRPr sz="3543"/>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26B078BA-C41E-452B-B2D5-256702D26937}" type="datetimeFigureOut">
              <a:rPr lang="es-AR" smtClean="0"/>
              <a:t>16/9/2020</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6784291E-DA01-4D0B-B8C6-5D0B7987EA8E}" type="slidenum">
              <a:rPr lang="es-AR" smtClean="0"/>
              <a:t>‹Nº›</a:t>
            </a:fld>
            <a:endParaRPr lang="es-AR"/>
          </a:p>
        </p:txBody>
      </p:sp>
    </p:spTree>
    <p:extLst>
      <p:ext uri="{BB962C8B-B14F-4D97-AF65-F5344CB8AC3E}">
        <p14:creationId xmlns:p14="http://schemas.microsoft.com/office/powerpoint/2010/main" val="2697857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231671" y="2880042"/>
            <a:ext cx="10449614" cy="10080149"/>
          </a:xfrm>
        </p:spPr>
        <p:txBody>
          <a:bodyPr anchor="b"/>
          <a:lstStyle>
            <a:lvl1pPr>
              <a:defRPr sz="11338"/>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3773917" y="6220102"/>
            <a:ext cx="16402140" cy="30700453"/>
          </a:xfrm>
        </p:spPr>
        <p:txBody>
          <a:bodyPr anchor="t"/>
          <a:lstStyle>
            <a:lvl1pPr marL="0" indent="0">
              <a:buNone/>
              <a:defRPr sz="11338"/>
            </a:lvl1pPr>
            <a:lvl2pPr marL="1619951" indent="0">
              <a:buNone/>
              <a:defRPr sz="9921"/>
            </a:lvl2pPr>
            <a:lvl3pPr marL="3239902" indent="0">
              <a:buNone/>
              <a:defRPr sz="8504"/>
            </a:lvl3pPr>
            <a:lvl4pPr marL="4859853" indent="0">
              <a:buNone/>
              <a:defRPr sz="7086"/>
            </a:lvl4pPr>
            <a:lvl5pPr marL="6479804" indent="0">
              <a:buNone/>
              <a:defRPr sz="7086"/>
            </a:lvl5pPr>
            <a:lvl6pPr marL="8099755" indent="0">
              <a:buNone/>
              <a:defRPr sz="7086"/>
            </a:lvl6pPr>
            <a:lvl7pPr marL="9719706" indent="0">
              <a:buNone/>
              <a:defRPr sz="7086"/>
            </a:lvl7pPr>
            <a:lvl8pPr marL="11339657" indent="0">
              <a:buNone/>
              <a:defRPr sz="7086"/>
            </a:lvl8pPr>
            <a:lvl9pPr marL="12959608" indent="0">
              <a:buNone/>
              <a:defRPr sz="7086"/>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231671" y="12960191"/>
            <a:ext cx="10449614" cy="24010358"/>
          </a:xfrm>
        </p:spPr>
        <p:txBody>
          <a:bodyPr/>
          <a:lstStyle>
            <a:lvl1pPr marL="0" indent="0">
              <a:buNone/>
              <a:defRPr sz="5669"/>
            </a:lvl1pPr>
            <a:lvl2pPr marL="1619951" indent="0">
              <a:buNone/>
              <a:defRPr sz="4960"/>
            </a:lvl2pPr>
            <a:lvl3pPr marL="3239902" indent="0">
              <a:buNone/>
              <a:defRPr sz="4252"/>
            </a:lvl3pPr>
            <a:lvl4pPr marL="4859853" indent="0">
              <a:buNone/>
              <a:defRPr sz="3543"/>
            </a:lvl4pPr>
            <a:lvl5pPr marL="6479804" indent="0">
              <a:buNone/>
              <a:defRPr sz="3543"/>
            </a:lvl5pPr>
            <a:lvl6pPr marL="8099755" indent="0">
              <a:buNone/>
              <a:defRPr sz="3543"/>
            </a:lvl6pPr>
            <a:lvl7pPr marL="9719706" indent="0">
              <a:buNone/>
              <a:defRPr sz="3543"/>
            </a:lvl7pPr>
            <a:lvl8pPr marL="11339657" indent="0">
              <a:buNone/>
              <a:defRPr sz="3543"/>
            </a:lvl8pPr>
            <a:lvl9pPr marL="12959608" indent="0">
              <a:buNone/>
              <a:defRPr sz="3543"/>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26B078BA-C41E-452B-B2D5-256702D26937}" type="datetimeFigureOut">
              <a:rPr lang="es-AR" smtClean="0"/>
              <a:t>16/9/2020</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6784291E-DA01-4D0B-B8C6-5D0B7987EA8E}" type="slidenum">
              <a:rPr lang="es-AR" smtClean="0"/>
              <a:t>‹Nº›</a:t>
            </a:fld>
            <a:endParaRPr lang="es-AR"/>
          </a:p>
        </p:txBody>
      </p:sp>
    </p:spTree>
    <p:extLst>
      <p:ext uri="{BB962C8B-B14F-4D97-AF65-F5344CB8AC3E}">
        <p14:creationId xmlns:p14="http://schemas.microsoft.com/office/powerpoint/2010/main" val="1277001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27451" y="2300044"/>
            <a:ext cx="27944386" cy="8350126"/>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227451" y="11500170"/>
            <a:ext cx="27944386" cy="2741040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2227451" y="40040601"/>
            <a:ext cx="7289840" cy="2300034"/>
          </a:xfrm>
          <a:prstGeom prst="rect">
            <a:avLst/>
          </a:prstGeom>
        </p:spPr>
        <p:txBody>
          <a:bodyPr vert="horz" lIns="91440" tIns="45720" rIns="91440" bIns="45720" rtlCol="0" anchor="ctr"/>
          <a:lstStyle>
            <a:lvl1pPr algn="l">
              <a:defRPr sz="4252">
                <a:solidFill>
                  <a:schemeClr val="tx1">
                    <a:tint val="75000"/>
                  </a:schemeClr>
                </a:solidFill>
              </a:defRPr>
            </a:lvl1pPr>
          </a:lstStyle>
          <a:p>
            <a:fld id="{26B078BA-C41E-452B-B2D5-256702D26937}" type="datetimeFigureOut">
              <a:rPr lang="es-AR" smtClean="0"/>
              <a:t>16/9/2020</a:t>
            </a:fld>
            <a:endParaRPr lang="es-AR"/>
          </a:p>
        </p:txBody>
      </p:sp>
      <p:sp>
        <p:nvSpPr>
          <p:cNvPr id="5" name="Footer Placeholder 4"/>
          <p:cNvSpPr>
            <a:spLocks noGrp="1"/>
          </p:cNvSpPr>
          <p:nvPr>
            <p:ph type="ftr" sz="quarter" idx="3"/>
          </p:nvPr>
        </p:nvSpPr>
        <p:spPr>
          <a:xfrm>
            <a:off x="10732264" y="40040601"/>
            <a:ext cx="10934760" cy="2300034"/>
          </a:xfrm>
          <a:prstGeom prst="rect">
            <a:avLst/>
          </a:prstGeom>
        </p:spPr>
        <p:txBody>
          <a:bodyPr vert="horz" lIns="91440" tIns="45720" rIns="91440" bIns="45720" rtlCol="0" anchor="ctr"/>
          <a:lstStyle>
            <a:lvl1pPr algn="ctr">
              <a:defRPr sz="4252">
                <a:solidFill>
                  <a:schemeClr val="tx1">
                    <a:tint val="75000"/>
                  </a:schemeClr>
                </a:solidFill>
              </a:defRPr>
            </a:lvl1pPr>
          </a:lstStyle>
          <a:p>
            <a:endParaRPr lang="es-AR"/>
          </a:p>
        </p:txBody>
      </p:sp>
      <p:sp>
        <p:nvSpPr>
          <p:cNvPr id="6" name="Slide Number Placeholder 5"/>
          <p:cNvSpPr>
            <a:spLocks noGrp="1"/>
          </p:cNvSpPr>
          <p:nvPr>
            <p:ph type="sldNum" sz="quarter" idx="4"/>
          </p:nvPr>
        </p:nvSpPr>
        <p:spPr>
          <a:xfrm>
            <a:off x="22881997" y="40040601"/>
            <a:ext cx="7289840" cy="2300034"/>
          </a:xfrm>
          <a:prstGeom prst="rect">
            <a:avLst/>
          </a:prstGeom>
        </p:spPr>
        <p:txBody>
          <a:bodyPr vert="horz" lIns="91440" tIns="45720" rIns="91440" bIns="45720" rtlCol="0" anchor="ctr"/>
          <a:lstStyle>
            <a:lvl1pPr algn="r">
              <a:defRPr sz="4252">
                <a:solidFill>
                  <a:schemeClr val="tx1">
                    <a:tint val="75000"/>
                  </a:schemeClr>
                </a:solidFill>
              </a:defRPr>
            </a:lvl1pPr>
          </a:lstStyle>
          <a:p>
            <a:fld id="{6784291E-DA01-4D0B-B8C6-5D0B7987EA8E}" type="slidenum">
              <a:rPr lang="es-AR" smtClean="0"/>
              <a:t>‹Nº›</a:t>
            </a:fld>
            <a:endParaRPr lang="es-AR"/>
          </a:p>
        </p:txBody>
      </p:sp>
    </p:spTree>
    <p:extLst>
      <p:ext uri="{BB962C8B-B14F-4D97-AF65-F5344CB8AC3E}">
        <p14:creationId xmlns:p14="http://schemas.microsoft.com/office/powerpoint/2010/main" val="32203519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239902" rtl="0" eaLnBrk="1" latinLnBrk="0" hangingPunct="1">
        <a:lnSpc>
          <a:spcPct val="90000"/>
        </a:lnSpc>
        <a:spcBef>
          <a:spcPct val="0"/>
        </a:spcBef>
        <a:buNone/>
        <a:defRPr sz="15590" kern="1200">
          <a:solidFill>
            <a:schemeClr val="tx1"/>
          </a:solidFill>
          <a:latin typeface="+mj-lt"/>
          <a:ea typeface="+mj-ea"/>
          <a:cs typeface="+mj-cs"/>
        </a:defRPr>
      </a:lvl1pPr>
    </p:titleStyle>
    <p:bodyStyle>
      <a:lvl1pPr marL="809976" indent="-809976" algn="l" defTabSz="3239902" rtl="0" eaLnBrk="1" latinLnBrk="0" hangingPunct="1">
        <a:lnSpc>
          <a:spcPct val="90000"/>
        </a:lnSpc>
        <a:spcBef>
          <a:spcPts val="3543"/>
        </a:spcBef>
        <a:buFont typeface="Arial" panose="020B0604020202020204" pitchFamily="34" charset="0"/>
        <a:buChar char="•"/>
        <a:defRPr sz="9921" kern="1200">
          <a:solidFill>
            <a:schemeClr val="tx1"/>
          </a:solidFill>
          <a:latin typeface="+mn-lt"/>
          <a:ea typeface="+mn-ea"/>
          <a:cs typeface="+mn-cs"/>
        </a:defRPr>
      </a:lvl1pPr>
      <a:lvl2pPr marL="2429927" indent="-809976" algn="l" defTabSz="3239902" rtl="0" eaLnBrk="1" latinLnBrk="0" hangingPunct="1">
        <a:lnSpc>
          <a:spcPct val="90000"/>
        </a:lnSpc>
        <a:spcBef>
          <a:spcPts val="1772"/>
        </a:spcBef>
        <a:buFont typeface="Arial" panose="020B0604020202020204" pitchFamily="34" charset="0"/>
        <a:buChar char="•"/>
        <a:defRPr sz="8504" kern="1200">
          <a:solidFill>
            <a:schemeClr val="tx1"/>
          </a:solidFill>
          <a:latin typeface="+mn-lt"/>
          <a:ea typeface="+mn-ea"/>
          <a:cs typeface="+mn-cs"/>
        </a:defRPr>
      </a:lvl2pPr>
      <a:lvl3pPr marL="4049878" indent="-809976" algn="l" defTabSz="3239902" rtl="0" eaLnBrk="1" latinLnBrk="0" hangingPunct="1">
        <a:lnSpc>
          <a:spcPct val="90000"/>
        </a:lnSpc>
        <a:spcBef>
          <a:spcPts val="1772"/>
        </a:spcBef>
        <a:buFont typeface="Arial" panose="020B0604020202020204" pitchFamily="34" charset="0"/>
        <a:buChar char="•"/>
        <a:defRPr sz="7086" kern="1200">
          <a:solidFill>
            <a:schemeClr val="tx1"/>
          </a:solidFill>
          <a:latin typeface="+mn-lt"/>
          <a:ea typeface="+mn-ea"/>
          <a:cs typeface="+mn-cs"/>
        </a:defRPr>
      </a:lvl3pPr>
      <a:lvl4pPr marL="5669829"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4pPr>
      <a:lvl5pPr marL="7289780"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5pPr>
      <a:lvl6pPr marL="8909731"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6pPr>
      <a:lvl7pPr marL="10529682"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7pPr>
      <a:lvl8pPr marL="12149633"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8pPr>
      <a:lvl9pPr marL="13769584"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9pPr>
    </p:bodyStyle>
    <p:otherStyle>
      <a:defPPr>
        <a:defRPr lang="en-US"/>
      </a:defPPr>
      <a:lvl1pPr marL="0" algn="l" defTabSz="3239902" rtl="0" eaLnBrk="1" latinLnBrk="0" hangingPunct="1">
        <a:defRPr sz="6378" kern="1200">
          <a:solidFill>
            <a:schemeClr val="tx1"/>
          </a:solidFill>
          <a:latin typeface="+mn-lt"/>
          <a:ea typeface="+mn-ea"/>
          <a:cs typeface="+mn-cs"/>
        </a:defRPr>
      </a:lvl1pPr>
      <a:lvl2pPr marL="1619951" algn="l" defTabSz="3239902" rtl="0" eaLnBrk="1" latinLnBrk="0" hangingPunct="1">
        <a:defRPr sz="6378" kern="1200">
          <a:solidFill>
            <a:schemeClr val="tx1"/>
          </a:solidFill>
          <a:latin typeface="+mn-lt"/>
          <a:ea typeface="+mn-ea"/>
          <a:cs typeface="+mn-cs"/>
        </a:defRPr>
      </a:lvl2pPr>
      <a:lvl3pPr marL="3239902" algn="l" defTabSz="3239902" rtl="0" eaLnBrk="1" latinLnBrk="0" hangingPunct="1">
        <a:defRPr sz="6378" kern="1200">
          <a:solidFill>
            <a:schemeClr val="tx1"/>
          </a:solidFill>
          <a:latin typeface="+mn-lt"/>
          <a:ea typeface="+mn-ea"/>
          <a:cs typeface="+mn-cs"/>
        </a:defRPr>
      </a:lvl3pPr>
      <a:lvl4pPr marL="4859853" algn="l" defTabSz="3239902" rtl="0" eaLnBrk="1" latinLnBrk="0" hangingPunct="1">
        <a:defRPr sz="6378" kern="1200">
          <a:solidFill>
            <a:schemeClr val="tx1"/>
          </a:solidFill>
          <a:latin typeface="+mn-lt"/>
          <a:ea typeface="+mn-ea"/>
          <a:cs typeface="+mn-cs"/>
        </a:defRPr>
      </a:lvl4pPr>
      <a:lvl5pPr marL="6479804" algn="l" defTabSz="3239902" rtl="0" eaLnBrk="1" latinLnBrk="0" hangingPunct="1">
        <a:defRPr sz="6378" kern="1200">
          <a:solidFill>
            <a:schemeClr val="tx1"/>
          </a:solidFill>
          <a:latin typeface="+mn-lt"/>
          <a:ea typeface="+mn-ea"/>
          <a:cs typeface="+mn-cs"/>
        </a:defRPr>
      </a:lvl5pPr>
      <a:lvl6pPr marL="8099755" algn="l" defTabSz="3239902" rtl="0" eaLnBrk="1" latinLnBrk="0" hangingPunct="1">
        <a:defRPr sz="6378" kern="1200">
          <a:solidFill>
            <a:schemeClr val="tx1"/>
          </a:solidFill>
          <a:latin typeface="+mn-lt"/>
          <a:ea typeface="+mn-ea"/>
          <a:cs typeface="+mn-cs"/>
        </a:defRPr>
      </a:lvl6pPr>
      <a:lvl7pPr marL="9719706" algn="l" defTabSz="3239902" rtl="0" eaLnBrk="1" latinLnBrk="0" hangingPunct="1">
        <a:defRPr sz="6378" kern="1200">
          <a:solidFill>
            <a:schemeClr val="tx1"/>
          </a:solidFill>
          <a:latin typeface="+mn-lt"/>
          <a:ea typeface="+mn-ea"/>
          <a:cs typeface="+mn-cs"/>
        </a:defRPr>
      </a:lvl7pPr>
      <a:lvl8pPr marL="11339657" algn="l" defTabSz="3239902" rtl="0" eaLnBrk="1" latinLnBrk="0" hangingPunct="1">
        <a:defRPr sz="6378" kern="1200">
          <a:solidFill>
            <a:schemeClr val="tx1"/>
          </a:solidFill>
          <a:latin typeface="+mn-lt"/>
          <a:ea typeface="+mn-ea"/>
          <a:cs typeface="+mn-cs"/>
        </a:defRPr>
      </a:lvl8pPr>
      <a:lvl9pPr marL="12959608" algn="l" defTabSz="3239902" rtl="0" eaLnBrk="1" latinLnBrk="0" hangingPunct="1">
        <a:defRPr sz="637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JPG"/><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JPG"/><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4C968CFF-1B9A-4CF2-8EB5-6354AAC1C8EF}"/>
              </a:ext>
            </a:extLst>
          </p:cNvPr>
          <p:cNvSpPr/>
          <p:nvPr/>
        </p:nvSpPr>
        <p:spPr>
          <a:xfrm>
            <a:off x="0" y="0"/>
            <a:ext cx="32400000" cy="50400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6" name="Rectángulo 5">
            <a:extLst>
              <a:ext uri="{FF2B5EF4-FFF2-40B4-BE49-F238E27FC236}">
                <a16:creationId xmlns:a16="http://schemas.microsoft.com/office/drawing/2014/main" id="{A468E93A-8806-4713-993D-CD66340A39A3}"/>
              </a:ext>
            </a:extLst>
          </p:cNvPr>
          <p:cNvSpPr/>
          <p:nvPr/>
        </p:nvSpPr>
        <p:spPr>
          <a:xfrm>
            <a:off x="0" y="39600638"/>
            <a:ext cx="32400000" cy="36000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pic>
        <p:nvPicPr>
          <p:cNvPr id="8" name="Imagen 7" descr="Imagen que contiene dibujo&#10;&#10;Descripción generada automáticamente">
            <a:extLst>
              <a:ext uri="{FF2B5EF4-FFF2-40B4-BE49-F238E27FC236}">
                <a16:creationId xmlns:a16="http://schemas.microsoft.com/office/drawing/2014/main" id="{9AF24FD0-F115-40A6-BA40-D575D07204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8157353" cy="2739665"/>
          </a:xfrm>
          <a:prstGeom prst="rect">
            <a:avLst/>
          </a:prstGeom>
        </p:spPr>
      </p:pic>
      <p:sp>
        <p:nvSpPr>
          <p:cNvPr id="9" name="CuadroTexto 8">
            <a:extLst>
              <a:ext uri="{FF2B5EF4-FFF2-40B4-BE49-F238E27FC236}">
                <a16:creationId xmlns:a16="http://schemas.microsoft.com/office/drawing/2014/main" id="{FBD41E69-D854-4AF9-9FC4-013018B638C2}"/>
              </a:ext>
            </a:extLst>
          </p:cNvPr>
          <p:cNvSpPr txBox="1"/>
          <p:nvPr/>
        </p:nvSpPr>
        <p:spPr>
          <a:xfrm>
            <a:off x="-2" y="2904685"/>
            <a:ext cx="9677401" cy="830997"/>
          </a:xfrm>
          <a:prstGeom prst="rect">
            <a:avLst/>
          </a:prstGeom>
          <a:noFill/>
        </p:spPr>
        <p:txBody>
          <a:bodyPr wrap="square" rtlCol="0">
            <a:spAutoFit/>
          </a:bodyPr>
          <a:lstStyle/>
          <a:p>
            <a:r>
              <a:rPr lang="es-AR" sz="4800" dirty="0">
                <a:latin typeface="Segoe UI Black" panose="020B0A02040204020203" pitchFamily="34" charset="0"/>
                <a:ea typeface="Segoe UI Black" panose="020B0A02040204020203" pitchFamily="34" charset="0"/>
                <a:cs typeface="Arial" panose="020B0604020202020204" pitchFamily="34" charset="0"/>
              </a:rPr>
              <a:t>Ingeniería  de software - 4k2</a:t>
            </a:r>
          </a:p>
        </p:txBody>
      </p:sp>
      <p:sp>
        <p:nvSpPr>
          <p:cNvPr id="10" name="CuadroTexto 9">
            <a:extLst>
              <a:ext uri="{FF2B5EF4-FFF2-40B4-BE49-F238E27FC236}">
                <a16:creationId xmlns:a16="http://schemas.microsoft.com/office/drawing/2014/main" id="{B06536C9-BC50-4D9A-8909-F824C5D68144}"/>
              </a:ext>
            </a:extLst>
          </p:cNvPr>
          <p:cNvSpPr txBox="1"/>
          <p:nvPr/>
        </p:nvSpPr>
        <p:spPr>
          <a:xfrm>
            <a:off x="8648701" y="181690"/>
            <a:ext cx="23750587" cy="3046988"/>
          </a:xfrm>
          <a:prstGeom prst="rect">
            <a:avLst/>
          </a:prstGeom>
          <a:noFill/>
        </p:spPr>
        <p:txBody>
          <a:bodyPr wrap="square" rtlCol="0">
            <a:spAutoFit/>
          </a:bodyPr>
          <a:lstStyle/>
          <a:p>
            <a:pPr algn="ctr"/>
            <a:r>
              <a:rPr lang="es-AR" sz="9600" dirty="0">
                <a:latin typeface="Rockwell Extra Bold" panose="02060903040505020403" pitchFamily="18" charset="0"/>
              </a:rPr>
              <a:t>CONTINUOUS DEPLOYMENT: </a:t>
            </a:r>
          </a:p>
          <a:p>
            <a:pPr algn="ctr"/>
            <a:r>
              <a:rPr lang="es-AR" sz="9600" dirty="0">
                <a:latin typeface="Rockwell Extra Bold" panose="02060903040505020403" pitchFamily="18" charset="0"/>
              </a:rPr>
              <a:t>A STEP FURTHER</a:t>
            </a:r>
          </a:p>
        </p:txBody>
      </p:sp>
      <p:sp>
        <p:nvSpPr>
          <p:cNvPr id="11" name="CuadroTexto 10">
            <a:extLst>
              <a:ext uri="{FF2B5EF4-FFF2-40B4-BE49-F238E27FC236}">
                <a16:creationId xmlns:a16="http://schemas.microsoft.com/office/drawing/2014/main" id="{CF7D7050-B602-40AB-A6EB-5169C30E9367}"/>
              </a:ext>
            </a:extLst>
          </p:cNvPr>
          <p:cNvSpPr txBox="1"/>
          <p:nvPr/>
        </p:nvSpPr>
        <p:spPr>
          <a:xfrm>
            <a:off x="-1" y="4105539"/>
            <a:ext cx="26708101" cy="769441"/>
          </a:xfrm>
          <a:prstGeom prst="rect">
            <a:avLst/>
          </a:prstGeom>
          <a:noFill/>
        </p:spPr>
        <p:txBody>
          <a:bodyPr wrap="square" rtlCol="0">
            <a:spAutoFit/>
          </a:bodyPr>
          <a:lstStyle/>
          <a:p>
            <a:r>
              <a:rPr lang="es-AR" sz="4400" dirty="0">
                <a:latin typeface="Segoe UI Black" panose="020B0A02040204020203" pitchFamily="34" charset="0"/>
                <a:ea typeface="Segoe UI Black" panose="020B0A02040204020203" pitchFamily="34" charset="0"/>
              </a:rPr>
              <a:t>Burgos Maximiliano - Axel García - Gustavo Peralta - Camila Cocuzza-Joel Benjamín Gutiérrez</a:t>
            </a:r>
          </a:p>
        </p:txBody>
      </p:sp>
      <p:sp>
        <p:nvSpPr>
          <p:cNvPr id="13" name="Rectángulo 12">
            <a:extLst>
              <a:ext uri="{FF2B5EF4-FFF2-40B4-BE49-F238E27FC236}">
                <a16:creationId xmlns:a16="http://schemas.microsoft.com/office/drawing/2014/main" id="{50FFE784-B1F0-47DC-9B8B-BEA224095615}"/>
              </a:ext>
            </a:extLst>
          </p:cNvPr>
          <p:cNvSpPr/>
          <p:nvPr/>
        </p:nvSpPr>
        <p:spPr>
          <a:xfrm>
            <a:off x="1199763" y="6120319"/>
            <a:ext cx="14400000" cy="324000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5" name="Rectángulo 14">
            <a:extLst>
              <a:ext uri="{FF2B5EF4-FFF2-40B4-BE49-F238E27FC236}">
                <a16:creationId xmlns:a16="http://schemas.microsoft.com/office/drawing/2014/main" id="{74B0CC1F-7E28-411E-9503-E3378760D695}"/>
              </a:ext>
            </a:extLst>
          </p:cNvPr>
          <p:cNvSpPr/>
          <p:nvPr/>
        </p:nvSpPr>
        <p:spPr>
          <a:xfrm>
            <a:off x="16757145" y="6120319"/>
            <a:ext cx="14400000" cy="3244101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6" name="CuadroTexto 15">
            <a:extLst>
              <a:ext uri="{FF2B5EF4-FFF2-40B4-BE49-F238E27FC236}">
                <a16:creationId xmlns:a16="http://schemas.microsoft.com/office/drawing/2014/main" id="{133BACFF-489E-4FE3-A36C-D0C28DEFB329}"/>
              </a:ext>
            </a:extLst>
          </p:cNvPr>
          <p:cNvSpPr txBox="1"/>
          <p:nvPr/>
        </p:nvSpPr>
        <p:spPr>
          <a:xfrm>
            <a:off x="1199762" y="6133363"/>
            <a:ext cx="14400000" cy="769441"/>
          </a:xfrm>
          <a:prstGeom prst="rect">
            <a:avLst/>
          </a:prstGeom>
          <a:solidFill>
            <a:schemeClr val="accent2">
              <a:lumMod val="20000"/>
              <a:lumOff val="80000"/>
            </a:schemeClr>
          </a:solidFill>
        </p:spPr>
        <p:txBody>
          <a:bodyPr wrap="square" rtlCol="0">
            <a:spAutoFit/>
          </a:bodyPr>
          <a:lstStyle/>
          <a:p>
            <a:pPr algn="ctr"/>
            <a:r>
              <a:rPr lang="es-AR" sz="4400" b="1" dirty="0" err="1"/>
              <a:t>Introduccion</a:t>
            </a:r>
            <a:endParaRPr lang="es-AR" sz="4400" b="1" dirty="0"/>
          </a:p>
        </p:txBody>
      </p:sp>
      <p:sp>
        <p:nvSpPr>
          <p:cNvPr id="18" name="CuadroTexto 17">
            <a:extLst>
              <a:ext uri="{FF2B5EF4-FFF2-40B4-BE49-F238E27FC236}">
                <a16:creationId xmlns:a16="http://schemas.microsoft.com/office/drawing/2014/main" id="{F8E3A3C3-BE61-4347-A7EE-EBDB42BB4328}"/>
              </a:ext>
            </a:extLst>
          </p:cNvPr>
          <p:cNvSpPr txBox="1"/>
          <p:nvPr/>
        </p:nvSpPr>
        <p:spPr>
          <a:xfrm>
            <a:off x="1199760" y="19116350"/>
            <a:ext cx="14400000" cy="769441"/>
          </a:xfrm>
          <a:prstGeom prst="rect">
            <a:avLst/>
          </a:prstGeom>
          <a:solidFill>
            <a:schemeClr val="accent2">
              <a:lumMod val="20000"/>
              <a:lumOff val="80000"/>
            </a:schemeClr>
          </a:solidFill>
        </p:spPr>
        <p:txBody>
          <a:bodyPr wrap="square" rtlCol="0">
            <a:spAutoFit/>
          </a:bodyPr>
          <a:lstStyle/>
          <a:p>
            <a:pPr algn="ctr"/>
            <a:r>
              <a:rPr lang="es-AR" sz="4400" b="1" dirty="0"/>
              <a:t>Blue/Green Deployment</a:t>
            </a:r>
          </a:p>
        </p:txBody>
      </p:sp>
      <p:sp>
        <p:nvSpPr>
          <p:cNvPr id="20" name="CuadroTexto 19">
            <a:extLst>
              <a:ext uri="{FF2B5EF4-FFF2-40B4-BE49-F238E27FC236}">
                <a16:creationId xmlns:a16="http://schemas.microsoft.com/office/drawing/2014/main" id="{DA514F8C-5FE8-48B8-9C4A-109164E3710A}"/>
              </a:ext>
            </a:extLst>
          </p:cNvPr>
          <p:cNvSpPr txBox="1"/>
          <p:nvPr/>
        </p:nvSpPr>
        <p:spPr>
          <a:xfrm>
            <a:off x="1199760" y="6203223"/>
            <a:ext cx="14400000" cy="770400"/>
          </a:xfrm>
          <a:prstGeom prst="rect">
            <a:avLst/>
          </a:prstGeom>
          <a:solidFill>
            <a:schemeClr val="accent2">
              <a:lumMod val="20000"/>
              <a:lumOff val="80000"/>
            </a:schemeClr>
          </a:solidFill>
        </p:spPr>
        <p:txBody>
          <a:bodyPr wrap="square" rtlCol="0">
            <a:spAutoFit/>
          </a:bodyPr>
          <a:lstStyle/>
          <a:p>
            <a:pPr algn="ctr"/>
            <a:r>
              <a:rPr lang="es-AR" sz="4400" b="1" dirty="0"/>
              <a:t>Introducción</a:t>
            </a:r>
          </a:p>
        </p:txBody>
      </p:sp>
      <p:sp>
        <p:nvSpPr>
          <p:cNvPr id="22" name="CuadroTexto 21">
            <a:extLst>
              <a:ext uri="{FF2B5EF4-FFF2-40B4-BE49-F238E27FC236}">
                <a16:creationId xmlns:a16="http://schemas.microsoft.com/office/drawing/2014/main" id="{4B4544B0-C4AB-4FAB-A0E4-853EF1B75113}"/>
              </a:ext>
            </a:extLst>
          </p:cNvPr>
          <p:cNvSpPr txBox="1"/>
          <p:nvPr/>
        </p:nvSpPr>
        <p:spPr>
          <a:xfrm>
            <a:off x="1199760" y="28730383"/>
            <a:ext cx="14400000" cy="769441"/>
          </a:xfrm>
          <a:prstGeom prst="rect">
            <a:avLst/>
          </a:prstGeom>
          <a:solidFill>
            <a:schemeClr val="accent2">
              <a:lumMod val="20000"/>
              <a:lumOff val="80000"/>
            </a:schemeClr>
          </a:solidFill>
        </p:spPr>
        <p:txBody>
          <a:bodyPr wrap="square" rtlCol="0">
            <a:spAutoFit/>
          </a:bodyPr>
          <a:lstStyle/>
          <a:p>
            <a:pPr algn="ctr"/>
            <a:r>
              <a:rPr lang="es-AR" sz="4400" b="1" dirty="0"/>
              <a:t>Resultados</a:t>
            </a:r>
          </a:p>
        </p:txBody>
      </p:sp>
      <p:sp>
        <p:nvSpPr>
          <p:cNvPr id="24" name="CuadroTexto 23">
            <a:extLst>
              <a:ext uri="{FF2B5EF4-FFF2-40B4-BE49-F238E27FC236}">
                <a16:creationId xmlns:a16="http://schemas.microsoft.com/office/drawing/2014/main" id="{2AEFF5FB-A8DF-4B7F-8920-3F69200F3AA0}"/>
              </a:ext>
            </a:extLst>
          </p:cNvPr>
          <p:cNvSpPr txBox="1"/>
          <p:nvPr/>
        </p:nvSpPr>
        <p:spPr>
          <a:xfrm>
            <a:off x="16735956" y="16933114"/>
            <a:ext cx="14400000" cy="769441"/>
          </a:xfrm>
          <a:prstGeom prst="rect">
            <a:avLst/>
          </a:prstGeom>
          <a:solidFill>
            <a:schemeClr val="accent2">
              <a:lumMod val="20000"/>
              <a:lumOff val="80000"/>
            </a:schemeClr>
          </a:solidFill>
        </p:spPr>
        <p:txBody>
          <a:bodyPr wrap="square" rtlCol="0">
            <a:spAutoFit/>
          </a:bodyPr>
          <a:lstStyle/>
          <a:p>
            <a:pPr algn="ctr"/>
            <a:r>
              <a:rPr lang="es-AR" sz="4400" b="1" dirty="0"/>
              <a:t>Canary Deployment</a:t>
            </a:r>
          </a:p>
        </p:txBody>
      </p:sp>
      <p:sp>
        <p:nvSpPr>
          <p:cNvPr id="26" name="CuadroTexto 25">
            <a:extLst>
              <a:ext uri="{FF2B5EF4-FFF2-40B4-BE49-F238E27FC236}">
                <a16:creationId xmlns:a16="http://schemas.microsoft.com/office/drawing/2014/main" id="{1D725888-D5EC-4C37-A40F-F53BE426FAEB}"/>
              </a:ext>
            </a:extLst>
          </p:cNvPr>
          <p:cNvSpPr txBox="1"/>
          <p:nvPr/>
        </p:nvSpPr>
        <p:spPr>
          <a:xfrm>
            <a:off x="16735956" y="14359377"/>
            <a:ext cx="14400000" cy="769441"/>
          </a:xfrm>
          <a:prstGeom prst="rect">
            <a:avLst/>
          </a:prstGeom>
          <a:solidFill>
            <a:schemeClr val="accent2">
              <a:lumMod val="20000"/>
              <a:lumOff val="80000"/>
            </a:schemeClr>
          </a:solidFill>
        </p:spPr>
        <p:txBody>
          <a:bodyPr wrap="square" rtlCol="0">
            <a:spAutoFit/>
          </a:bodyPr>
          <a:lstStyle/>
          <a:p>
            <a:pPr algn="ctr"/>
            <a:r>
              <a:rPr lang="es-AR" sz="4400" b="1" dirty="0"/>
              <a:t>Método</a:t>
            </a:r>
          </a:p>
        </p:txBody>
      </p:sp>
      <p:sp>
        <p:nvSpPr>
          <p:cNvPr id="30" name="CuadroTexto 29">
            <a:extLst>
              <a:ext uri="{FF2B5EF4-FFF2-40B4-BE49-F238E27FC236}">
                <a16:creationId xmlns:a16="http://schemas.microsoft.com/office/drawing/2014/main" id="{C1038A1A-5D7A-4824-A30E-8C373EDFAB9A}"/>
              </a:ext>
            </a:extLst>
          </p:cNvPr>
          <p:cNvSpPr txBox="1"/>
          <p:nvPr/>
        </p:nvSpPr>
        <p:spPr>
          <a:xfrm>
            <a:off x="16757145" y="30114856"/>
            <a:ext cx="14400000" cy="769441"/>
          </a:xfrm>
          <a:prstGeom prst="rect">
            <a:avLst/>
          </a:prstGeom>
          <a:solidFill>
            <a:schemeClr val="accent2">
              <a:lumMod val="20000"/>
              <a:lumOff val="80000"/>
            </a:schemeClr>
          </a:solidFill>
        </p:spPr>
        <p:txBody>
          <a:bodyPr wrap="square" rtlCol="0">
            <a:spAutoFit/>
          </a:bodyPr>
          <a:lstStyle/>
          <a:p>
            <a:pPr algn="ctr"/>
            <a:r>
              <a:rPr lang="es-AR" sz="4400" b="1" dirty="0"/>
              <a:t>Conclusión</a:t>
            </a:r>
          </a:p>
        </p:txBody>
      </p:sp>
      <p:sp>
        <p:nvSpPr>
          <p:cNvPr id="2" name="CuadroTexto 1">
            <a:extLst>
              <a:ext uri="{FF2B5EF4-FFF2-40B4-BE49-F238E27FC236}">
                <a16:creationId xmlns:a16="http://schemas.microsoft.com/office/drawing/2014/main" id="{34C01512-37F9-4DE3-83F6-C10F220867D3}"/>
              </a:ext>
            </a:extLst>
          </p:cNvPr>
          <p:cNvSpPr txBox="1"/>
          <p:nvPr/>
        </p:nvSpPr>
        <p:spPr>
          <a:xfrm>
            <a:off x="1199762" y="6973623"/>
            <a:ext cx="14400000" cy="2400657"/>
          </a:xfrm>
          <a:prstGeom prst="rect">
            <a:avLst/>
          </a:prstGeom>
          <a:noFill/>
        </p:spPr>
        <p:txBody>
          <a:bodyPr wrap="square" rtlCol="0">
            <a:spAutoFit/>
          </a:bodyPr>
          <a:lstStyle/>
          <a:p>
            <a:r>
              <a:rPr lang="es-AR" sz="3000" dirty="0"/>
              <a:t>Dentro de las practicas continuas tenemos el ultimo escalón, Continuous deployment(Despliegue continuo) para hacer nuestros cambios totalmente automáticos, es decir un paso mas allá de la entrega continua. Consiste en desplegar automáticamente el software a un entorno de producción, cada cambio que pasa las pruebas de aceptación va directo a producción de maneras continua.</a:t>
            </a:r>
          </a:p>
        </p:txBody>
      </p:sp>
      <p:pic>
        <p:nvPicPr>
          <p:cNvPr id="41" name="Google Shape;152;p14">
            <a:extLst>
              <a:ext uri="{FF2B5EF4-FFF2-40B4-BE49-F238E27FC236}">
                <a16:creationId xmlns:a16="http://schemas.microsoft.com/office/drawing/2014/main" id="{4B988489-D069-4C34-BE8A-1DC4DB731CF3}"/>
              </a:ext>
            </a:extLst>
          </p:cNvPr>
          <p:cNvPicPr preferRelativeResize="0"/>
          <p:nvPr/>
        </p:nvPicPr>
        <p:blipFill>
          <a:blip r:embed="rId3">
            <a:alphaModFix/>
          </a:blip>
          <a:stretch>
            <a:fillRect/>
          </a:stretch>
        </p:blipFill>
        <p:spPr>
          <a:xfrm>
            <a:off x="28080931" y="2461278"/>
            <a:ext cx="4318358" cy="2594008"/>
          </a:xfrm>
          <a:prstGeom prst="rect">
            <a:avLst/>
          </a:prstGeom>
          <a:noFill/>
          <a:ln>
            <a:noFill/>
          </a:ln>
        </p:spPr>
      </p:pic>
      <p:pic>
        <p:nvPicPr>
          <p:cNvPr id="5" name="Imagen 4" descr="Imagen que contiene árbol&#10;&#10;Descripción generada automáticamente">
            <a:extLst>
              <a:ext uri="{FF2B5EF4-FFF2-40B4-BE49-F238E27FC236}">
                <a16:creationId xmlns:a16="http://schemas.microsoft.com/office/drawing/2014/main" id="{0532B6B8-987F-4AB8-80C3-F9B2B7DAD6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0125" y="9861151"/>
            <a:ext cx="11505493" cy="3888803"/>
          </a:xfrm>
          <a:prstGeom prst="rect">
            <a:avLst/>
          </a:prstGeom>
        </p:spPr>
      </p:pic>
      <p:sp>
        <p:nvSpPr>
          <p:cNvPr id="7" name="CuadroTexto 6">
            <a:extLst>
              <a:ext uri="{FF2B5EF4-FFF2-40B4-BE49-F238E27FC236}">
                <a16:creationId xmlns:a16="http://schemas.microsoft.com/office/drawing/2014/main" id="{5D6D657E-407F-4101-A8B5-1202E595F956}"/>
              </a:ext>
            </a:extLst>
          </p:cNvPr>
          <p:cNvSpPr txBox="1"/>
          <p:nvPr/>
        </p:nvSpPr>
        <p:spPr>
          <a:xfrm>
            <a:off x="1258200" y="14327606"/>
            <a:ext cx="14400000" cy="1477328"/>
          </a:xfrm>
          <a:prstGeom prst="rect">
            <a:avLst/>
          </a:prstGeom>
          <a:noFill/>
        </p:spPr>
        <p:txBody>
          <a:bodyPr wrap="square" rtlCol="0">
            <a:spAutoFit/>
          </a:bodyPr>
          <a:lstStyle/>
          <a:p>
            <a:r>
              <a:rPr lang="es-AR" sz="3000" dirty="0"/>
              <a:t>La razón principal para hacer esto es para salvar tiempo, que puede traer a si mismo beneficios dado que llegaría de manera temprana a los usuarios, dicho esto, no siempre va a ser una opción  implementarlo.</a:t>
            </a:r>
          </a:p>
        </p:txBody>
      </p:sp>
      <p:pic>
        <p:nvPicPr>
          <p:cNvPr id="17" name="Imagen 16">
            <a:extLst>
              <a:ext uri="{FF2B5EF4-FFF2-40B4-BE49-F238E27FC236}">
                <a16:creationId xmlns:a16="http://schemas.microsoft.com/office/drawing/2014/main" id="{40ADF0CB-8BD3-4D91-8726-BD39ED2CFE89}"/>
              </a:ext>
            </a:extLst>
          </p:cNvPr>
          <p:cNvPicPr>
            <a:picLocks noChangeAspect="1"/>
          </p:cNvPicPr>
          <p:nvPr/>
        </p:nvPicPr>
        <p:blipFill>
          <a:blip r:embed="rId5"/>
          <a:stretch>
            <a:fillRect/>
          </a:stretch>
        </p:blipFill>
        <p:spPr>
          <a:xfrm>
            <a:off x="6028571" y="15993465"/>
            <a:ext cx="4257563" cy="2836192"/>
          </a:xfrm>
          <a:prstGeom prst="rect">
            <a:avLst/>
          </a:prstGeom>
        </p:spPr>
      </p:pic>
      <p:grpSp>
        <p:nvGrpSpPr>
          <p:cNvPr id="28" name="Grupo 27"/>
          <p:cNvGrpSpPr/>
          <p:nvPr/>
        </p:nvGrpSpPr>
        <p:grpSpPr>
          <a:xfrm>
            <a:off x="25636172" y="34974007"/>
            <a:ext cx="5011680" cy="2862322"/>
            <a:chOff x="24814904" y="35580758"/>
            <a:chExt cx="4847848" cy="2224943"/>
          </a:xfrm>
        </p:grpSpPr>
        <p:pic>
          <p:nvPicPr>
            <p:cNvPr id="45" name="Imagen 44">
              <a:extLst>
                <a:ext uri="{FF2B5EF4-FFF2-40B4-BE49-F238E27FC236}">
                  <a16:creationId xmlns:a16="http://schemas.microsoft.com/office/drawing/2014/main" id="{94F7E5EB-D3A5-4F78-A36A-16808EF7C1F6}"/>
                </a:ext>
              </a:extLst>
            </p:cNvPr>
            <p:cNvPicPr>
              <a:picLocks noChangeAspect="1"/>
            </p:cNvPicPr>
            <p:nvPr/>
          </p:nvPicPr>
          <p:blipFill>
            <a:blip r:embed="rId6"/>
            <a:stretch>
              <a:fillRect/>
            </a:stretch>
          </p:blipFill>
          <p:spPr>
            <a:xfrm>
              <a:off x="24814904" y="35580758"/>
              <a:ext cx="2879337" cy="2224943"/>
            </a:xfrm>
            <a:prstGeom prst="rect">
              <a:avLst/>
            </a:prstGeom>
          </p:spPr>
        </p:pic>
        <p:pic>
          <p:nvPicPr>
            <p:cNvPr id="46" name="Imagen 45">
              <a:extLst>
                <a:ext uri="{FF2B5EF4-FFF2-40B4-BE49-F238E27FC236}">
                  <a16:creationId xmlns:a16="http://schemas.microsoft.com/office/drawing/2014/main" id="{E250E7A3-3BAA-403D-9455-42260312842C}"/>
                </a:ext>
              </a:extLst>
            </p:cNvPr>
            <p:cNvPicPr>
              <a:picLocks noChangeAspect="1"/>
            </p:cNvPicPr>
            <p:nvPr/>
          </p:nvPicPr>
          <p:blipFill>
            <a:blip r:embed="rId7"/>
            <a:stretch>
              <a:fillRect/>
            </a:stretch>
          </p:blipFill>
          <p:spPr>
            <a:xfrm>
              <a:off x="27437809" y="35580758"/>
              <a:ext cx="2224943" cy="2224942"/>
            </a:xfrm>
            <a:prstGeom prst="rect">
              <a:avLst/>
            </a:prstGeom>
          </p:spPr>
        </p:pic>
      </p:grpSp>
      <p:sp>
        <p:nvSpPr>
          <p:cNvPr id="47" name="CuadroTexto 46">
            <a:extLst>
              <a:ext uri="{FF2B5EF4-FFF2-40B4-BE49-F238E27FC236}">
                <a16:creationId xmlns:a16="http://schemas.microsoft.com/office/drawing/2014/main" id="{D0811EC3-AF17-427B-A105-2B9579319BFD}"/>
              </a:ext>
            </a:extLst>
          </p:cNvPr>
          <p:cNvSpPr txBox="1"/>
          <p:nvPr/>
        </p:nvSpPr>
        <p:spPr>
          <a:xfrm>
            <a:off x="17171194" y="35397143"/>
            <a:ext cx="8871795" cy="2400657"/>
          </a:xfrm>
          <a:prstGeom prst="rect">
            <a:avLst/>
          </a:prstGeom>
          <a:noFill/>
        </p:spPr>
        <p:txBody>
          <a:bodyPr wrap="square" rtlCol="0">
            <a:spAutoFit/>
          </a:bodyPr>
          <a:lstStyle/>
          <a:p>
            <a:r>
              <a:rPr lang="es-AR" sz="3000" dirty="0"/>
              <a:t>Para cerrar, es común que se considere que solo por hacer </a:t>
            </a:r>
            <a:r>
              <a:rPr lang="es-AR" sz="3000"/>
              <a:t>continuous</a:t>
            </a:r>
            <a:r>
              <a:rPr lang="es-AR" sz="3000" dirty="0"/>
              <a:t> </a:t>
            </a:r>
            <a:r>
              <a:rPr lang="es-AR" sz="3000"/>
              <a:t>deployment</a:t>
            </a:r>
            <a:r>
              <a:rPr lang="es-AR" sz="3000" dirty="0"/>
              <a:t>  se garantiza la calidad, cualquier herramienta mal implementada o utilizada rápidamente se volverá un dolor de cabeza antes de ayudar.</a:t>
            </a:r>
          </a:p>
        </p:txBody>
      </p:sp>
      <p:sp>
        <p:nvSpPr>
          <p:cNvPr id="48" name="CuadroTexto 47">
            <a:extLst>
              <a:ext uri="{FF2B5EF4-FFF2-40B4-BE49-F238E27FC236}">
                <a16:creationId xmlns:a16="http://schemas.microsoft.com/office/drawing/2014/main" id="{CCAABDD4-491C-490D-8C1D-66B0361F4A19}"/>
              </a:ext>
            </a:extLst>
          </p:cNvPr>
          <p:cNvSpPr txBox="1"/>
          <p:nvPr/>
        </p:nvSpPr>
        <p:spPr>
          <a:xfrm>
            <a:off x="16778334" y="6121893"/>
            <a:ext cx="14400000" cy="769441"/>
          </a:xfrm>
          <a:prstGeom prst="rect">
            <a:avLst/>
          </a:prstGeom>
          <a:solidFill>
            <a:schemeClr val="accent2">
              <a:lumMod val="20000"/>
              <a:lumOff val="80000"/>
            </a:schemeClr>
          </a:solidFill>
        </p:spPr>
        <p:txBody>
          <a:bodyPr wrap="square" rtlCol="0">
            <a:spAutoFit/>
          </a:bodyPr>
          <a:lstStyle/>
          <a:p>
            <a:pPr algn="ctr"/>
            <a:r>
              <a:rPr lang="es-AR" sz="4400" b="1" dirty="0"/>
              <a:t>Estrategias</a:t>
            </a:r>
          </a:p>
        </p:txBody>
      </p:sp>
      <p:sp>
        <p:nvSpPr>
          <p:cNvPr id="50" name="CuadroTexto 49">
            <a:extLst>
              <a:ext uri="{FF2B5EF4-FFF2-40B4-BE49-F238E27FC236}">
                <a16:creationId xmlns:a16="http://schemas.microsoft.com/office/drawing/2014/main" id="{F1F25FDA-B908-4B76-ADAE-7AE55A4B2E5C}"/>
              </a:ext>
            </a:extLst>
          </p:cNvPr>
          <p:cNvSpPr txBox="1"/>
          <p:nvPr/>
        </p:nvSpPr>
        <p:spPr>
          <a:xfrm>
            <a:off x="17171194" y="7153494"/>
            <a:ext cx="13711542" cy="1077218"/>
          </a:xfrm>
          <a:prstGeom prst="rect">
            <a:avLst/>
          </a:prstGeom>
          <a:noFill/>
        </p:spPr>
        <p:txBody>
          <a:bodyPr wrap="square" rtlCol="0">
            <a:spAutoFit/>
          </a:bodyPr>
          <a:lstStyle/>
          <a:p>
            <a:r>
              <a:rPr lang="es-AR" sz="3200" dirty="0"/>
              <a:t>Hay muchas estrategias para implementar Continuous deployment, pero se va a desarrollar dos estrategias en particular.</a:t>
            </a:r>
          </a:p>
        </p:txBody>
      </p:sp>
      <p:sp>
        <p:nvSpPr>
          <p:cNvPr id="52" name="CuadroTexto 51">
            <a:extLst>
              <a:ext uri="{FF2B5EF4-FFF2-40B4-BE49-F238E27FC236}">
                <a16:creationId xmlns:a16="http://schemas.microsoft.com/office/drawing/2014/main" id="{ED0B1155-4C05-4B6A-BF66-8C5501E471AB}"/>
              </a:ext>
            </a:extLst>
          </p:cNvPr>
          <p:cNvSpPr txBox="1"/>
          <p:nvPr/>
        </p:nvSpPr>
        <p:spPr>
          <a:xfrm>
            <a:off x="17039646" y="15298281"/>
            <a:ext cx="14400000" cy="1477328"/>
          </a:xfrm>
          <a:prstGeom prst="rect">
            <a:avLst/>
          </a:prstGeom>
          <a:noFill/>
        </p:spPr>
        <p:txBody>
          <a:bodyPr wrap="square" rtlCol="0">
            <a:spAutoFit/>
          </a:bodyPr>
          <a:lstStyle/>
          <a:p>
            <a:r>
              <a:rPr lang="es-AR" sz="3000" dirty="0"/>
              <a:t>Se utilizara un cuadro comparativo para comparar ambas estrategias expuestas  y en la conclusión se abordara en conjunto teniendo en cuenta un análisis sobre continuous deployment.</a:t>
            </a:r>
          </a:p>
        </p:txBody>
      </p:sp>
      <p:pic>
        <p:nvPicPr>
          <p:cNvPr id="1032" name="Picture 8" descr="Empresario parado en una encrucijada y confundido para elegir el camino de  la flecha. | Vector Premium">
            <a:extLst>
              <a:ext uri="{FF2B5EF4-FFF2-40B4-BE49-F238E27FC236}">
                <a16:creationId xmlns:a16="http://schemas.microsoft.com/office/drawing/2014/main" id="{E8C6FDD7-B1C4-4935-9240-105F369E1FE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63684" y="9252795"/>
            <a:ext cx="4281955" cy="4281955"/>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p:cNvSpPr txBox="1"/>
          <p:nvPr/>
        </p:nvSpPr>
        <p:spPr>
          <a:xfrm>
            <a:off x="1436206" y="20380371"/>
            <a:ext cx="13563599" cy="3323987"/>
          </a:xfrm>
          <a:prstGeom prst="rect">
            <a:avLst/>
          </a:prstGeom>
          <a:noFill/>
        </p:spPr>
        <p:txBody>
          <a:bodyPr wrap="square" rtlCol="0">
            <a:spAutoFit/>
          </a:bodyPr>
          <a:lstStyle/>
          <a:p>
            <a:r>
              <a:rPr lang="es-MX" sz="3000" dirty="0"/>
              <a:t>Blue/Green consiste en tener dos entornos de producción que sean fácilmente intercambiables, para tener uno “en vivo”, donde vendrán el trafico de los usuarios y el otro “ocioso”, donde se prepara la nueva versión. Una vez terminado todo lo que esto involucra, se cambia el trafico del vivo al ocioso, poniendo el que estaba en vivo en ocio y el ocioso en vivo, así alternando el trafico entre entornos de producción mientras voy preparando nuevas versiones. Esto también nos permite redirigir el trafico al entorno anterior si algo salió mal en la nueva versión.</a:t>
            </a:r>
            <a:endParaRPr lang="en-US" sz="3000" dirty="0"/>
          </a:p>
        </p:txBody>
      </p:sp>
      <p:sp>
        <p:nvSpPr>
          <p:cNvPr id="32" name="CuadroTexto 31"/>
          <p:cNvSpPr txBox="1"/>
          <p:nvPr/>
        </p:nvSpPr>
        <p:spPr>
          <a:xfrm>
            <a:off x="24528142" y="18145762"/>
            <a:ext cx="6029391" cy="7017306"/>
          </a:xfrm>
          <a:prstGeom prst="rect">
            <a:avLst/>
          </a:prstGeom>
          <a:noFill/>
        </p:spPr>
        <p:txBody>
          <a:bodyPr wrap="square" rtlCol="0">
            <a:spAutoFit/>
          </a:bodyPr>
          <a:lstStyle/>
          <a:p>
            <a:pPr marL="457200" indent="-457200">
              <a:buFont typeface="Arial" panose="020B0604020202020204" pitchFamily="34" charset="0"/>
              <a:buChar char="•"/>
            </a:pPr>
            <a:r>
              <a:rPr lang="es-MX" sz="3000" dirty="0"/>
              <a:t>Canary Deployment consiste en desplegar la nueva versión en una parte de la infraestructura donde no hay usuarios ruteados. </a:t>
            </a:r>
            <a:endParaRPr lang="es-MX" sz="3000" dirty="0" smtClean="0"/>
          </a:p>
          <a:p>
            <a:endParaRPr lang="es-MX" sz="3000" dirty="0" smtClean="0"/>
          </a:p>
          <a:p>
            <a:pPr marL="457200" indent="-457200">
              <a:buFont typeface="Arial" panose="020B0604020202020204" pitchFamily="34" charset="0"/>
              <a:buChar char="•"/>
            </a:pPr>
            <a:r>
              <a:rPr lang="es-MX" sz="3000" dirty="0" smtClean="0"/>
              <a:t>Una </a:t>
            </a:r>
            <a:r>
              <a:rPr lang="es-MX" sz="3000" dirty="0"/>
              <a:t>vez se esta conforme con esta versión, se rutea a una </a:t>
            </a:r>
            <a:r>
              <a:rPr lang="es-MX" sz="3000" dirty="0" smtClean="0"/>
              <a:t>porción </a:t>
            </a:r>
            <a:r>
              <a:rPr lang="es-MX" sz="3000" dirty="0"/>
              <a:t>de los usuarios, para eventualmente de manera incremental desplegarlo a todos los usuarios si no se encontró ningún problema. </a:t>
            </a:r>
            <a:endParaRPr lang="es-MX" sz="3000" dirty="0" smtClean="0"/>
          </a:p>
          <a:p>
            <a:endParaRPr lang="es-MX" sz="3000" dirty="0"/>
          </a:p>
          <a:p>
            <a:pPr marL="457200" indent="-457200">
              <a:buFont typeface="Arial" panose="020B0604020202020204" pitchFamily="34" charset="0"/>
              <a:buChar char="•"/>
            </a:pPr>
            <a:r>
              <a:rPr lang="es-MX" sz="3000" dirty="0" smtClean="0"/>
              <a:t>De </a:t>
            </a:r>
            <a:r>
              <a:rPr lang="es-MX" sz="3000" dirty="0"/>
              <a:t>encontrarse algún problema simplemente se re-</a:t>
            </a:r>
            <a:r>
              <a:rPr lang="es-MX" sz="3000" dirty="0" err="1"/>
              <a:t>rutea</a:t>
            </a:r>
            <a:r>
              <a:rPr lang="es-MX" sz="3000" dirty="0"/>
              <a:t> los usuarios a la versión vieja</a:t>
            </a:r>
            <a:r>
              <a:rPr lang="es-MX" sz="3000" dirty="0" smtClean="0"/>
              <a:t>. </a:t>
            </a:r>
          </a:p>
        </p:txBody>
      </p:sp>
      <p:graphicFrame>
        <p:nvGraphicFramePr>
          <p:cNvPr id="14" name="Tabla 13"/>
          <p:cNvGraphicFramePr>
            <a:graphicFrameLocks noGrp="1"/>
          </p:cNvGraphicFramePr>
          <p:nvPr>
            <p:extLst>
              <p:ext uri="{D42A27DB-BD31-4B8C-83A1-F6EECF244321}">
                <p14:modId xmlns:p14="http://schemas.microsoft.com/office/powerpoint/2010/main" val="1712884625"/>
              </p:ext>
            </p:extLst>
          </p:nvPr>
        </p:nvGraphicFramePr>
        <p:xfrm>
          <a:off x="1242142" y="29499824"/>
          <a:ext cx="14357616" cy="9017950"/>
        </p:xfrm>
        <a:graphic>
          <a:graphicData uri="http://schemas.openxmlformats.org/drawingml/2006/table">
            <a:tbl>
              <a:tblPr firstRow="1" bandRow="1">
                <a:tableStyleId>{21E4AEA4-8DFA-4A89-87EB-49C32662AFE0}</a:tableStyleId>
              </a:tblPr>
              <a:tblGrid>
                <a:gridCol w="4785872">
                  <a:extLst>
                    <a:ext uri="{9D8B030D-6E8A-4147-A177-3AD203B41FA5}">
                      <a16:colId xmlns:a16="http://schemas.microsoft.com/office/drawing/2014/main" val="2134454314"/>
                    </a:ext>
                  </a:extLst>
                </a:gridCol>
                <a:gridCol w="4785872">
                  <a:extLst>
                    <a:ext uri="{9D8B030D-6E8A-4147-A177-3AD203B41FA5}">
                      <a16:colId xmlns:a16="http://schemas.microsoft.com/office/drawing/2014/main" val="1416149217"/>
                    </a:ext>
                  </a:extLst>
                </a:gridCol>
                <a:gridCol w="4785872">
                  <a:extLst>
                    <a:ext uri="{9D8B030D-6E8A-4147-A177-3AD203B41FA5}">
                      <a16:colId xmlns:a16="http://schemas.microsoft.com/office/drawing/2014/main" val="2477619118"/>
                    </a:ext>
                  </a:extLst>
                </a:gridCol>
              </a:tblGrid>
              <a:tr h="584265">
                <a:tc>
                  <a:txBody>
                    <a:bodyPr/>
                    <a:lstStyle/>
                    <a:p>
                      <a:r>
                        <a:rPr lang="es-MX" sz="3200" dirty="0" err="1"/>
                        <a:t>Items</a:t>
                      </a:r>
                      <a:r>
                        <a:rPr lang="es-MX" sz="3200" dirty="0"/>
                        <a:t> </a:t>
                      </a:r>
                      <a:endParaRPr lang="en-US" sz="3200" dirty="0"/>
                    </a:p>
                  </a:txBody>
                  <a:tcPr/>
                </a:tc>
                <a:tc>
                  <a:txBody>
                    <a:bodyPr/>
                    <a:lstStyle/>
                    <a:p>
                      <a:r>
                        <a:rPr lang="es-MX" sz="3200" dirty="0"/>
                        <a:t>Blue/Green</a:t>
                      </a:r>
                      <a:endParaRPr lang="en-US" sz="3200" dirty="0"/>
                    </a:p>
                  </a:txBody>
                  <a:tcPr/>
                </a:tc>
                <a:tc>
                  <a:txBody>
                    <a:bodyPr/>
                    <a:lstStyle/>
                    <a:p>
                      <a:r>
                        <a:rPr lang="es-MX" sz="3200" dirty="0"/>
                        <a:t>Canary</a:t>
                      </a:r>
                      <a:endParaRPr lang="en-US" sz="3200" dirty="0"/>
                    </a:p>
                  </a:txBody>
                  <a:tcPr/>
                </a:tc>
                <a:extLst>
                  <a:ext uri="{0D108BD9-81ED-4DB2-BD59-A6C34878D82A}">
                    <a16:rowId xmlns:a16="http://schemas.microsoft.com/office/drawing/2014/main" val="4006334999"/>
                  </a:ext>
                </a:extLst>
              </a:tr>
              <a:tr h="1065423">
                <a:tc>
                  <a:txBody>
                    <a:bodyPr/>
                    <a:lstStyle/>
                    <a:p>
                      <a:r>
                        <a:rPr lang="es-MX" sz="3200" b="1" dirty="0"/>
                        <a:t>Riesgos de</a:t>
                      </a:r>
                      <a:r>
                        <a:rPr lang="es-MX" sz="3200" b="1" baseline="0" dirty="0"/>
                        <a:t> implementación</a:t>
                      </a:r>
                      <a:endParaRPr lang="en-US" sz="3200" b="1" dirty="0"/>
                    </a:p>
                  </a:txBody>
                  <a:tcPr/>
                </a:tc>
                <a:tc>
                  <a:txBody>
                    <a:bodyPr/>
                    <a:lstStyle/>
                    <a:p>
                      <a:r>
                        <a:rPr lang="es-MX" sz="3200" dirty="0"/>
                        <a:t>Bajo</a:t>
                      </a:r>
                      <a:endParaRPr lang="en-US" sz="3200" dirty="0"/>
                    </a:p>
                  </a:txBody>
                  <a:tcPr/>
                </a:tc>
                <a:tc>
                  <a:txBody>
                    <a:bodyPr/>
                    <a:lstStyle/>
                    <a:p>
                      <a:r>
                        <a:rPr lang="es-MX" sz="3200" dirty="0"/>
                        <a:t>Muy bajo</a:t>
                      </a:r>
                      <a:endParaRPr lang="en-US" sz="3200" dirty="0"/>
                    </a:p>
                  </a:txBody>
                  <a:tcPr/>
                </a:tc>
                <a:extLst>
                  <a:ext uri="{0D108BD9-81ED-4DB2-BD59-A6C34878D82A}">
                    <a16:rowId xmlns:a16="http://schemas.microsoft.com/office/drawing/2014/main" val="2935094320"/>
                  </a:ext>
                </a:extLst>
              </a:tr>
              <a:tr h="1065423">
                <a:tc>
                  <a:txBody>
                    <a:bodyPr/>
                    <a:lstStyle/>
                    <a:p>
                      <a:r>
                        <a:rPr lang="es-MX" sz="3200" b="1" dirty="0"/>
                        <a:t>Impacto comercial ante interrupción</a:t>
                      </a:r>
                      <a:endParaRPr lang="en-US" sz="3200" b="1" dirty="0"/>
                    </a:p>
                  </a:txBody>
                  <a:tcPr/>
                </a:tc>
                <a:tc>
                  <a:txBody>
                    <a:bodyPr/>
                    <a:lstStyle/>
                    <a:p>
                      <a:r>
                        <a:rPr lang="es-MX" sz="3200" dirty="0"/>
                        <a:t>Alto</a:t>
                      </a:r>
                      <a:endParaRPr lang="en-US" sz="3200" dirty="0"/>
                    </a:p>
                  </a:txBody>
                  <a:tcPr/>
                </a:tc>
                <a:tc>
                  <a:txBody>
                    <a:bodyPr/>
                    <a:lstStyle/>
                    <a:p>
                      <a:r>
                        <a:rPr lang="es-MX" sz="3200" dirty="0"/>
                        <a:t>Bajo</a:t>
                      </a:r>
                      <a:endParaRPr lang="en-US" sz="3200" dirty="0"/>
                    </a:p>
                  </a:txBody>
                  <a:tcPr/>
                </a:tc>
                <a:extLst>
                  <a:ext uri="{0D108BD9-81ED-4DB2-BD59-A6C34878D82A}">
                    <a16:rowId xmlns:a16="http://schemas.microsoft.com/office/drawing/2014/main" val="2647697210"/>
                  </a:ext>
                </a:extLst>
              </a:tr>
              <a:tr h="1546582">
                <a:tc>
                  <a:txBody>
                    <a:bodyPr/>
                    <a:lstStyle/>
                    <a:p>
                      <a:r>
                        <a:rPr lang="es-MX" sz="3200" b="1" dirty="0"/>
                        <a:t>Costos de aplicación</a:t>
                      </a:r>
                      <a:endParaRPr lang="en-US" sz="3200" b="1" dirty="0"/>
                    </a:p>
                  </a:txBody>
                  <a:tcPr/>
                </a:tc>
                <a:tc>
                  <a:txBody>
                    <a:bodyPr/>
                    <a:lstStyle/>
                    <a:p>
                      <a:r>
                        <a:rPr lang="es-MX" sz="3200" dirty="0"/>
                        <a:t>Alto, debido a la replicación del</a:t>
                      </a:r>
                      <a:r>
                        <a:rPr lang="es-MX" sz="3200" baseline="0" dirty="0"/>
                        <a:t> entorno de trabajo</a:t>
                      </a:r>
                      <a:endParaRPr lang="en-US" sz="3200" dirty="0"/>
                    </a:p>
                  </a:txBody>
                  <a:tcPr/>
                </a:tc>
                <a:tc>
                  <a:txBody>
                    <a:bodyPr/>
                    <a:lstStyle/>
                    <a:p>
                      <a:r>
                        <a:rPr lang="es-MX" sz="3200" dirty="0"/>
                        <a:t>Bajo,</a:t>
                      </a:r>
                      <a:r>
                        <a:rPr lang="es-MX" sz="3200" baseline="0" dirty="0"/>
                        <a:t> no es necesario la replicación del entorno</a:t>
                      </a:r>
                      <a:endParaRPr lang="en-US" sz="3200" dirty="0"/>
                    </a:p>
                  </a:txBody>
                  <a:tcPr/>
                </a:tc>
                <a:extLst>
                  <a:ext uri="{0D108BD9-81ED-4DB2-BD59-A6C34878D82A}">
                    <a16:rowId xmlns:a16="http://schemas.microsoft.com/office/drawing/2014/main" val="3872000204"/>
                  </a:ext>
                </a:extLst>
              </a:tr>
              <a:tr h="1546582">
                <a:tc>
                  <a:txBody>
                    <a:bodyPr/>
                    <a:lstStyle/>
                    <a:p>
                      <a:r>
                        <a:rPr lang="es-MX" sz="3200" b="1" dirty="0"/>
                        <a:t>Forma de implementación</a:t>
                      </a:r>
                      <a:endParaRPr lang="en-US" sz="3200" b="1" dirty="0"/>
                    </a:p>
                  </a:txBody>
                  <a:tcPr/>
                </a:tc>
                <a:tc>
                  <a:txBody>
                    <a:bodyPr/>
                    <a:lstStyle/>
                    <a:p>
                      <a:r>
                        <a:rPr lang="es-MX" sz="3200" dirty="0"/>
                        <a:t>Enrutamiento</a:t>
                      </a:r>
                      <a:r>
                        <a:rPr lang="es-MX" sz="3200" baseline="0" dirty="0"/>
                        <a:t> alternando entre los dos entornos de producción.</a:t>
                      </a:r>
                      <a:endParaRPr lang="en-US" sz="3200" dirty="0"/>
                    </a:p>
                  </a:txBody>
                  <a:tcPr/>
                </a:tc>
                <a:tc>
                  <a:txBody>
                    <a:bodyPr/>
                    <a:lstStyle/>
                    <a:p>
                      <a:r>
                        <a:rPr lang="es-MX" sz="3200" dirty="0"/>
                        <a:t>Implementación en fases pequeñas</a:t>
                      </a:r>
                      <a:r>
                        <a:rPr lang="es-MX" sz="3200" baseline="0" dirty="0"/>
                        <a:t> (enfoque progresivo o gradual)</a:t>
                      </a:r>
                      <a:endParaRPr lang="en-US" sz="3200" dirty="0"/>
                    </a:p>
                  </a:txBody>
                  <a:tcPr/>
                </a:tc>
                <a:extLst>
                  <a:ext uri="{0D108BD9-81ED-4DB2-BD59-A6C34878D82A}">
                    <a16:rowId xmlns:a16="http://schemas.microsoft.com/office/drawing/2014/main" val="1755096466"/>
                  </a:ext>
                </a:extLst>
              </a:tr>
              <a:tr h="1065423">
                <a:tc>
                  <a:txBody>
                    <a:bodyPr/>
                    <a:lstStyle/>
                    <a:p>
                      <a:r>
                        <a:rPr lang="es-MX" sz="3200" b="1" dirty="0"/>
                        <a:t>Retroceso</a:t>
                      </a:r>
                      <a:r>
                        <a:rPr lang="es-MX" sz="3200" b="1" baseline="0" dirty="0"/>
                        <a:t> a versión anterior</a:t>
                      </a:r>
                      <a:endParaRPr lang="en-US" sz="3200" b="1" dirty="0"/>
                    </a:p>
                  </a:txBody>
                  <a:tcPr/>
                </a:tc>
                <a:tc>
                  <a:txBody>
                    <a:bodyPr/>
                    <a:lstStyle/>
                    <a:p>
                      <a:r>
                        <a:rPr lang="es-MX" sz="3200" dirty="0"/>
                        <a:t>Rápido</a:t>
                      </a:r>
                      <a:endParaRPr lang="en-US" sz="3200" dirty="0"/>
                    </a:p>
                  </a:txBody>
                  <a:tcPr/>
                </a:tc>
                <a:tc>
                  <a:txBody>
                    <a:bodyPr/>
                    <a:lstStyle/>
                    <a:p>
                      <a:r>
                        <a:rPr lang="es-MX" sz="3200" dirty="0"/>
                        <a:t>Rápido y seguro</a:t>
                      </a:r>
                      <a:endParaRPr lang="en-US" sz="3200" dirty="0"/>
                    </a:p>
                  </a:txBody>
                  <a:tcPr/>
                </a:tc>
                <a:extLst>
                  <a:ext uri="{0D108BD9-81ED-4DB2-BD59-A6C34878D82A}">
                    <a16:rowId xmlns:a16="http://schemas.microsoft.com/office/drawing/2014/main" val="2144253154"/>
                  </a:ext>
                </a:extLst>
              </a:tr>
              <a:tr h="1065423">
                <a:tc>
                  <a:txBody>
                    <a:bodyPr/>
                    <a:lstStyle/>
                    <a:p>
                      <a:r>
                        <a:rPr lang="es-MX" sz="3200" b="1" dirty="0"/>
                        <a:t>Comparación de</a:t>
                      </a:r>
                      <a:r>
                        <a:rPr lang="es-MX" sz="3200" b="1" baseline="0" dirty="0"/>
                        <a:t> versiones</a:t>
                      </a:r>
                      <a:endParaRPr lang="en-US" sz="3200" b="1" dirty="0"/>
                    </a:p>
                  </a:txBody>
                  <a:tcPr/>
                </a:tc>
                <a:tc>
                  <a:txBody>
                    <a:bodyPr/>
                    <a:lstStyle/>
                    <a:p>
                      <a:r>
                        <a:rPr lang="es-MX" sz="3200" dirty="0"/>
                        <a:t>No tiene</a:t>
                      </a:r>
                      <a:endParaRPr lang="en-US" sz="3200" dirty="0"/>
                    </a:p>
                  </a:txBody>
                  <a:tcPr/>
                </a:tc>
                <a:tc>
                  <a:txBody>
                    <a:bodyPr/>
                    <a:lstStyle/>
                    <a:p>
                      <a:r>
                        <a:rPr lang="es-MX" sz="3200" dirty="0"/>
                        <a:t>Ejecución de 2 versiones en paralelo</a:t>
                      </a:r>
                      <a:endParaRPr lang="en-US" sz="3200" dirty="0"/>
                    </a:p>
                  </a:txBody>
                  <a:tcPr/>
                </a:tc>
                <a:extLst>
                  <a:ext uri="{0D108BD9-81ED-4DB2-BD59-A6C34878D82A}">
                    <a16:rowId xmlns:a16="http://schemas.microsoft.com/office/drawing/2014/main" val="1314460150"/>
                  </a:ext>
                </a:extLst>
              </a:tr>
              <a:tr h="1065423">
                <a:tc>
                  <a:txBody>
                    <a:bodyPr/>
                    <a:lstStyle/>
                    <a:p>
                      <a:r>
                        <a:rPr lang="en-US" sz="3200" b="1" dirty="0" err="1"/>
                        <a:t>Complejidad</a:t>
                      </a:r>
                      <a:endParaRPr lang="en-US" sz="3200" b="1" dirty="0"/>
                    </a:p>
                  </a:txBody>
                  <a:tcPr/>
                </a:tc>
                <a:tc>
                  <a:txBody>
                    <a:bodyPr/>
                    <a:lstStyle/>
                    <a:p>
                      <a:r>
                        <a:rPr lang="en-US" sz="3200" dirty="0"/>
                        <a:t>Alta</a:t>
                      </a:r>
                    </a:p>
                  </a:txBody>
                  <a:tcPr/>
                </a:tc>
                <a:tc>
                  <a:txBody>
                    <a:bodyPr/>
                    <a:lstStyle/>
                    <a:p>
                      <a:r>
                        <a:rPr lang="en-US" sz="3200" dirty="0"/>
                        <a:t>Alta</a:t>
                      </a:r>
                    </a:p>
                  </a:txBody>
                  <a:tcPr/>
                </a:tc>
                <a:extLst>
                  <a:ext uri="{0D108BD9-81ED-4DB2-BD59-A6C34878D82A}">
                    <a16:rowId xmlns:a16="http://schemas.microsoft.com/office/drawing/2014/main" val="2081441181"/>
                  </a:ext>
                </a:extLst>
              </a:tr>
            </a:tbl>
          </a:graphicData>
        </a:graphic>
      </p:graphicFrame>
      <p:pic>
        <p:nvPicPr>
          <p:cNvPr id="34" name="Google Shape;242;p26"/>
          <p:cNvPicPr preferRelativeResize="0"/>
          <p:nvPr/>
        </p:nvPicPr>
        <p:blipFill>
          <a:blip r:embed="rId9">
            <a:alphaModFix/>
          </a:blip>
          <a:stretch>
            <a:fillRect/>
          </a:stretch>
        </p:blipFill>
        <p:spPr>
          <a:xfrm>
            <a:off x="17331654" y="17946994"/>
            <a:ext cx="6385369" cy="3594078"/>
          </a:xfrm>
          <a:prstGeom prst="rect">
            <a:avLst/>
          </a:prstGeom>
          <a:noFill/>
          <a:ln>
            <a:noFill/>
          </a:ln>
        </p:spPr>
      </p:pic>
      <p:pic>
        <p:nvPicPr>
          <p:cNvPr id="35" name="Google Shape;243;p26"/>
          <p:cNvPicPr preferRelativeResize="0"/>
          <p:nvPr/>
        </p:nvPicPr>
        <p:blipFill>
          <a:blip r:embed="rId10">
            <a:alphaModFix/>
          </a:blip>
          <a:stretch>
            <a:fillRect/>
          </a:stretch>
        </p:blipFill>
        <p:spPr>
          <a:xfrm>
            <a:off x="17175113" y="21887299"/>
            <a:ext cx="6647664" cy="3687408"/>
          </a:xfrm>
          <a:prstGeom prst="rect">
            <a:avLst/>
          </a:prstGeom>
          <a:noFill/>
          <a:ln>
            <a:noFill/>
          </a:ln>
        </p:spPr>
      </p:pic>
      <p:sp>
        <p:nvSpPr>
          <p:cNvPr id="12" name="Flecha derecha 11"/>
          <p:cNvSpPr/>
          <p:nvPr/>
        </p:nvSpPr>
        <p:spPr>
          <a:xfrm rot="5400000">
            <a:off x="17554362" y="21440656"/>
            <a:ext cx="1617294" cy="801539"/>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upo 18"/>
          <p:cNvGrpSpPr/>
          <p:nvPr/>
        </p:nvGrpSpPr>
        <p:grpSpPr>
          <a:xfrm>
            <a:off x="23282658" y="8427237"/>
            <a:ext cx="6403497" cy="2592727"/>
            <a:chOff x="22494148" y="8996912"/>
            <a:chExt cx="6403497" cy="2592727"/>
          </a:xfrm>
        </p:grpSpPr>
        <p:pic>
          <p:nvPicPr>
            <p:cNvPr id="38" name="Google Shape;235;p25"/>
            <p:cNvPicPr preferRelativeResize="0"/>
            <p:nvPr/>
          </p:nvPicPr>
          <p:blipFill>
            <a:blip r:embed="rId11">
              <a:alphaModFix/>
            </a:blip>
            <a:stretch>
              <a:fillRect/>
            </a:stretch>
          </p:blipFill>
          <p:spPr>
            <a:xfrm>
              <a:off x="22494148" y="8996912"/>
              <a:ext cx="4125501" cy="2592727"/>
            </a:xfrm>
            <a:prstGeom prst="rect">
              <a:avLst/>
            </a:prstGeom>
            <a:noFill/>
            <a:ln>
              <a:noFill/>
            </a:ln>
          </p:spPr>
        </p:pic>
        <p:pic>
          <p:nvPicPr>
            <p:cNvPr id="39" name="Google Shape;236;p25"/>
            <p:cNvPicPr preferRelativeResize="0"/>
            <p:nvPr/>
          </p:nvPicPr>
          <p:blipFill>
            <a:blip r:embed="rId12">
              <a:alphaModFix/>
            </a:blip>
            <a:stretch>
              <a:fillRect/>
            </a:stretch>
          </p:blipFill>
          <p:spPr>
            <a:xfrm>
              <a:off x="26619648" y="9002761"/>
              <a:ext cx="2277997" cy="2586878"/>
            </a:xfrm>
            <a:prstGeom prst="rect">
              <a:avLst/>
            </a:prstGeom>
            <a:noFill/>
            <a:ln>
              <a:noFill/>
            </a:ln>
          </p:spPr>
        </p:pic>
      </p:grpSp>
      <p:sp>
        <p:nvSpPr>
          <p:cNvPr id="27" name="Rectángulo redondeado 26"/>
          <p:cNvSpPr/>
          <p:nvPr/>
        </p:nvSpPr>
        <p:spPr>
          <a:xfrm>
            <a:off x="23282658" y="11090846"/>
            <a:ext cx="2948987" cy="2779209"/>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Blue</a:t>
            </a:r>
            <a:endParaRPr lang="en-US" sz="3600" b="1" dirty="0"/>
          </a:p>
        </p:txBody>
      </p:sp>
      <p:sp>
        <p:nvSpPr>
          <p:cNvPr id="49" name="Rectángulo redondeado 48"/>
          <p:cNvSpPr/>
          <p:nvPr/>
        </p:nvSpPr>
        <p:spPr>
          <a:xfrm>
            <a:off x="26231645" y="11062741"/>
            <a:ext cx="2948987" cy="2779209"/>
          </a:xfrm>
          <a:prstGeom prst="roundRect">
            <a:avLst/>
          </a:prstGeom>
          <a:solidFill>
            <a:schemeClr val="accent6">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t>Green</a:t>
            </a:r>
            <a:endParaRPr lang="en-US" sz="3600" b="1" dirty="0"/>
          </a:p>
        </p:txBody>
      </p:sp>
      <p:sp>
        <p:nvSpPr>
          <p:cNvPr id="29" name="CuadroTexto 28"/>
          <p:cNvSpPr txBox="1"/>
          <p:nvPr/>
        </p:nvSpPr>
        <p:spPr>
          <a:xfrm>
            <a:off x="17124508" y="31126068"/>
            <a:ext cx="13963623" cy="3785652"/>
          </a:xfrm>
          <a:prstGeom prst="rect">
            <a:avLst/>
          </a:prstGeom>
          <a:noFill/>
        </p:spPr>
        <p:txBody>
          <a:bodyPr wrap="square" rtlCol="0">
            <a:spAutoFit/>
          </a:bodyPr>
          <a:lstStyle/>
          <a:p>
            <a:r>
              <a:rPr lang="es-MX" sz="3000" dirty="0"/>
              <a:t>Las dos son estrategias complejas, si bien Canary es riesgosa ,menos costosa y permite comparar dos versiones simultáneamente, puede que en alguna situación sea mejor o mas conveniente utilizar Blue/Green, es una de las razones por la cual existen tantas estrategias para implementar lo mismo. También hay que considerar que en algunos casos tampoco vamos a poder implementar </a:t>
            </a:r>
            <a:r>
              <a:rPr lang="es-MX" sz="3000" dirty="0" err="1"/>
              <a:t>continuous</a:t>
            </a:r>
            <a:r>
              <a:rPr lang="es-MX" sz="3000" dirty="0"/>
              <a:t> </a:t>
            </a:r>
            <a:r>
              <a:rPr lang="es-MX" sz="3000" dirty="0" err="1"/>
              <a:t>deployment</a:t>
            </a:r>
            <a:r>
              <a:rPr lang="es-MX" sz="3000" dirty="0"/>
              <a:t> o siquiera nos convenga hacerlo dado que puede existir razones por las cuales se necesito mas tiempo antes de desplegar el software directamente a producción o alguna otra situación particular.</a:t>
            </a:r>
            <a:endParaRPr lang="en-US" sz="3000" dirty="0"/>
          </a:p>
        </p:txBody>
      </p:sp>
      <p:pic>
        <p:nvPicPr>
          <p:cNvPr id="21" name="Picture 2">
            <a:extLst>
              <a:ext uri="{FF2B5EF4-FFF2-40B4-BE49-F238E27FC236}">
                <a16:creationId xmlns:a16="http://schemas.microsoft.com/office/drawing/2014/main" id="{7D9A37E8-C15D-40D4-9351-AB0B05069AC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63903" y="24348004"/>
            <a:ext cx="6053484" cy="35839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0A303BA-ED0A-4F4B-B1A5-220134370AF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36206" y="24348004"/>
            <a:ext cx="6053484" cy="3583938"/>
          </a:xfrm>
          <a:prstGeom prst="rect">
            <a:avLst/>
          </a:prstGeom>
          <a:noFill/>
          <a:extLst>
            <a:ext uri="{909E8E84-426E-40DD-AFC4-6F175D3DCCD1}">
              <a14:hiddenFill xmlns:a14="http://schemas.microsoft.com/office/drawing/2010/main">
                <a:solidFill>
                  <a:srgbClr val="FFFFFF"/>
                </a:solidFill>
              </a14:hiddenFill>
            </a:ext>
          </a:extLst>
        </p:spPr>
      </p:pic>
      <p:pic>
        <p:nvPicPr>
          <p:cNvPr id="23" name="Google Shape;249;p27">
            <a:extLst>
              <a:ext uri="{FF2B5EF4-FFF2-40B4-BE49-F238E27FC236}">
                <a16:creationId xmlns:a16="http://schemas.microsoft.com/office/drawing/2014/main" id="{6E27D669-4745-4E9B-830A-3E4C936D345B}"/>
              </a:ext>
            </a:extLst>
          </p:cNvPr>
          <p:cNvPicPr preferRelativeResize="0"/>
          <p:nvPr/>
        </p:nvPicPr>
        <p:blipFill>
          <a:blip r:embed="rId15">
            <a:alphaModFix/>
          </a:blip>
          <a:stretch>
            <a:fillRect/>
          </a:stretch>
        </p:blipFill>
        <p:spPr>
          <a:xfrm>
            <a:off x="17171194" y="26081221"/>
            <a:ext cx="6545829" cy="3819551"/>
          </a:xfrm>
          <a:prstGeom prst="rect">
            <a:avLst/>
          </a:prstGeom>
          <a:noFill/>
          <a:ln>
            <a:noFill/>
          </a:ln>
        </p:spPr>
      </p:pic>
      <p:pic>
        <p:nvPicPr>
          <p:cNvPr id="25" name="Google Shape;250;p27">
            <a:extLst>
              <a:ext uri="{FF2B5EF4-FFF2-40B4-BE49-F238E27FC236}">
                <a16:creationId xmlns:a16="http://schemas.microsoft.com/office/drawing/2014/main" id="{D95E63EA-A5F2-4DC6-9742-252D312AAF93}"/>
              </a:ext>
            </a:extLst>
          </p:cNvPr>
          <p:cNvPicPr preferRelativeResize="0"/>
          <p:nvPr/>
        </p:nvPicPr>
        <p:blipFill>
          <a:blip r:embed="rId16">
            <a:alphaModFix/>
          </a:blip>
          <a:stretch>
            <a:fillRect/>
          </a:stretch>
        </p:blipFill>
        <p:spPr>
          <a:xfrm>
            <a:off x="26636374" y="26042514"/>
            <a:ext cx="2133512" cy="1498606"/>
          </a:xfrm>
          <a:prstGeom prst="rect">
            <a:avLst/>
          </a:prstGeom>
          <a:noFill/>
          <a:ln>
            <a:noFill/>
          </a:ln>
        </p:spPr>
      </p:pic>
      <p:sp>
        <p:nvSpPr>
          <p:cNvPr id="44" name="Flecha derecha 11">
            <a:extLst>
              <a:ext uri="{FF2B5EF4-FFF2-40B4-BE49-F238E27FC236}">
                <a16:creationId xmlns:a16="http://schemas.microsoft.com/office/drawing/2014/main" id="{7700ACAF-C26A-471D-9876-E85F175C220D}"/>
              </a:ext>
            </a:extLst>
          </p:cNvPr>
          <p:cNvSpPr/>
          <p:nvPr/>
        </p:nvSpPr>
        <p:spPr>
          <a:xfrm rot="10800000">
            <a:off x="23999525" y="26840630"/>
            <a:ext cx="2232120" cy="398713"/>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Cara sonriente 59">
            <a:extLst>
              <a:ext uri="{FF2B5EF4-FFF2-40B4-BE49-F238E27FC236}">
                <a16:creationId xmlns:a16="http://schemas.microsoft.com/office/drawing/2014/main" id="{19BDC158-2A1D-4650-8A77-CA7D1B02F3D7}"/>
              </a:ext>
            </a:extLst>
          </p:cNvPr>
          <p:cNvSpPr/>
          <p:nvPr/>
        </p:nvSpPr>
        <p:spPr>
          <a:xfrm>
            <a:off x="26885241" y="28822167"/>
            <a:ext cx="1092108" cy="1013057"/>
          </a:xfrm>
          <a:prstGeom prst="smileyFac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AR"/>
          </a:p>
        </p:txBody>
      </p:sp>
      <p:sp>
        <p:nvSpPr>
          <p:cNvPr id="62" name="Símbolo &quot;No permitido&quot; 61">
            <a:extLst>
              <a:ext uri="{FF2B5EF4-FFF2-40B4-BE49-F238E27FC236}">
                <a16:creationId xmlns:a16="http://schemas.microsoft.com/office/drawing/2014/main" id="{F7FFFF4B-3B3B-48AE-8B77-754324F9DD98}"/>
              </a:ext>
            </a:extLst>
          </p:cNvPr>
          <p:cNvSpPr/>
          <p:nvPr/>
        </p:nvSpPr>
        <p:spPr>
          <a:xfrm>
            <a:off x="26885241" y="27744477"/>
            <a:ext cx="1045833" cy="887292"/>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rgbClr val="FF0000"/>
              </a:solidFill>
              <a:highlight>
                <a:srgbClr val="FFFF00"/>
              </a:highlight>
            </a:endParaRPr>
          </a:p>
        </p:txBody>
      </p:sp>
      <p:sp>
        <p:nvSpPr>
          <p:cNvPr id="1027" name="Flecha derecha 11">
            <a:extLst>
              <a:ext uri="{FF2B5EF4-FFF2-40B4-BE49-F238E27FC236}">
                <a16:creationId xmlns:a16="http://schemas.microsoft.com/office/drawing/2014/main" id="{5BD44B9D-FD7F-45B6-B3AF-BD4914FF03AF}"/>
              </a:ext>
            </a:extLst>
          </p:cNvPr>
          <p:cNvSpPr/>
          <p:nvPr/>
        </p:nvSpPr>
        <p:spPr>
          <a:xfrm>
            <a:off x="24060258" y="28112590"/>
            <a:ext cx="2530054" cy="45736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Flecha: curvada hacia la derecha 1028">
            <a:extLst>
              <a:ext uri="{FF2B5EF4-FFF2-40B4-BE49-F238E27FC236}">
                <a16:creationId xmlns:a16="http://schemas.microsoft.com/office/drawing/2014/main" id="{9CCF718C-8137-4879-9CD2-C8BA3F801C43}"/>
              </a:ext>
            </a:extLst>
          </p:cNvPr>
          <p:cNvSpPr/>
          <p:nvPr/>
        </p:nvSpPr>
        <p:spPr>
          <a:xfrm rot="10542888">
            <a:off x="29113596" y="27021778"/>
            <a:ext cx="1287818" cy="1686501"/>
          </a:xfrm>
          <a:prstGeom prst="curv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1030" name="Flecha: a la izquierda y derecha 1029">
            <a:extLst>
              <a:ext uri="{FF2B5EF4-FFF2-40B4-BE49-F238E27FC236}">
                <a16:creationId xmlns:a16="http://schemas.microsoft.com/office/drawing/2014/main" id="{05FEE446-C742-4729-BDE4-1E9BD841F771}"/>
              </a:ext>
            </a:extLst>
          </p:cNvPr>
          <p:cNvSpPr/>
          <p:nvPr/>
        </p:nvSpPr>
        <p:spPr>
          <a:xfrm>
            <a:off x="7609462" y="25633765"/>
            <a:ext cx="1580595" cy="989609"/>
          </a:xfrm>
          <a:prstGeom prst="leftRight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34" name="CuadroTexto 1033">
            <a:extLst>
              <a:ext uri="{FF2B5EF4-FFF2-40B4-BE49-F238E27FC236}">
                <a16:creationId xmlns:a16="http://schemas.microsoft.com/office/drawing/2014/main" id="{C98F4CBE-8CA5-41D3-A58D-EDD269339C4B}"/>
              </a:ext>
            </a:extLst>
          </p:cNvPr>
          <p:cNvSpPr txBox="1"/>
          <p:nvPr/>
        </p:nvSpPr>
        <p:spPr>
          <a:xfrm>
            <a:off x="-2" y="39613682"/>
            <a:ext cx="32399290" cy="769441"/>
          </a:xfrm>
          <a:prstGeom prst="rect">
            <a:avLst/>
          </a:prstGeom>
          <a:solidFill>
            <a:schemeClr val="accent2">
              <a:lumMod val="20000"/>
              <a:lumOff val="80000"/>
            </a:schemeClr>
          </a:solidFill>
        </p:spPr>
        <p:txBody>
          <a:bodyPr wrap="square" rtlCol="0">
            <a:spAutoFit/>
          </a:bodyPr>
          <a:lstStyle/>
          <a:p>
            <a:pPr algn="ctr"/>
            <a:r>
              <a:rPr lang="es-AR" sz="4400" b="1" dirty="0"/>
              <a:t>Referencias</a:t>
            </a:r>
          </a:p>
        </p:txBody>
      </p:sp>
      <p:sp>
        <p:nvSpPr>
          <p:cNvPr id="1036" name="CuadroTexto 1035">
            <a:extLst>
              <a:ext uri="{FF2B5EF4-FFF2-40B4-BE49-F238E27FC236}">
                <a16:creationId xmlns:a16="http://schemas.microsoft.com/office/drawing/2014/main" id="{85C3CE87-8B1C-4C73-A669-67203F80C4EA}"/>
              </a:ext>
            </a:extLst>
          </p:cNvPr>
          <p:cNvSpPr txBox="1"/>
          <p:nvPr/>
        </p:nvSpPr>
        <p:spPr>
          <a:xfrm>
            <a:off x="206477" y="40499595"/>
            <a:ext cx="14040465" cy="2677656"/>
          </a:xfrm>
          <a:prstGeom prst="rect">
            <a:avLst/>
          </a:prstGeom>
          <a:noFill/>
        </p:spPr>
        <p:txBody>
          <a:bodyPr wrap="square" rtlCol="0">
            <a:spAutoFit/>
          </a:bodyPr>
          <a:lstStyle/>
          <a:p>
            <a:r>
              <a:rPr lang="es-AR" sz="2800" dirty="0"/>
              <a:t>-&gt;https://www.agilealliance.org/glossary/continuous-deployment</a:t>
            </a:r>
          </a:p>
          <a:p>
            <a:r>
              <a:rPr lang="es-AR" sz="2800" dirty="0"/>
              <a:t>-&gt;https://puppet.com/blog/continuous-delivery-vs-continuous-deployment-what-s-diff/</a:t>
            </a:r>
          </a:p>
          <a:p>
            <a:r>
              <a:rPr lang="es-AR" sz="2800" dirty="0"/>
              <a:t>-&gt;https://martinfowler.com/bliki/CanaryRelease.html</a:t>
            </a:r>
          </a:p>
          <a:p>
            <a:r>
              <a:rPr lang="es-AR" sz="2800" dirty="0"/>
              <a:t>-&gt;https://martinfowler.com/bliki/BlueGreenDeployment.html</a:t>
            </a:r>
          </a:p>
          <a:p>
            <a:r>
              <a:rPr lang="es-AR" sz="2800" dirty="0"/>
              <a:t>-&gt;https://dev.to/mostlyjason/intro-to-deployment-strategies-blue-green-canary-and-more-3a3</a:t>
            </a:r>
          </a:p>
          <a:p>
            <a:r>
              <a:rPr lang="es-AR" sz="2800" dirty="0"/>
              <a:t>-&gt;https://harness.io/2018/02/blue-green-vs-canary-deployments/</a:t>
            </a:r>
          </a:p>
        </p:txBody>
      </p:sp>
      <p:cxnSp>
        <p:nvCxnSpPr>
          <p:cNvPr id="1038" name="Conector recto 1037">
            <a:extLst>
              <a:ext uri="{FF2B5EF4-FFF2-40B4-BE49-F238E27FC236}">
                <a16:creationId xmlns:a16="http://schemas.microsoft.com/office/drawing/2014/main" id="{137597A5-F9A7-4174-94CA-65AE77169374}"/>
              </a:ext>
            </a:extLst>
          </p:cNvPr>
          <p:cNvCxnSpPr>
            <a:stCxn id="1034" idx="2"/>
            <a:endCxn id="6" idx="2"/>
          </p:cNvCxnSpPr>
          <p:nvPr/>
        </p:nvCxnSpPr>
        <p:spPr>
          <a:xfrm>
            <a:off x="16199643" y="40383123"/>
            <a:ext cx="357" cy="2817515"/>
          </a:xfrm>
          <a:prstGeom prst="line">
            <a:avLst/>
          </a:prstGeom>
        </p:spPr>
        <p:style>
          <a:lnRef idx="1">
            <a:schemeClr val="dk1"/>
          </a:lnRef>
          <a:fillRef idx="0">
            <a:schemeClr val="dk1"/>
          </a:fillRef>
          <a:effectRef idx="0">
            <a:schemeClr val="dk1"/>
          </a:effectRef>
          <a:fontRef idx="minor">
            <a:schemeClr val="tx1"/>
          </a:fontRef>
        </p:style>
      </p:cxnSp>
      <p:sp>
        <p:nvSpPr>
          <p:cNvPr id="1039" name="Flecha derecha 11">
            <a:extLst>
              <a:ext uri="{FF2B5EF4-FFF2-40B4-BE49-F238E27FC236}">
                <a16:creationId xmlns:a16="http://schemas.microsoft.com/office/drawing/2014/main" id="{AFD491D1-C3B9-4BCC-B0C0-5772CB859D70}"/>
              </a:ext>
            </a:extLst>
          </p:cNvPr>
          <p:cNvSpPr/>
          <p:nvPr/>
        </p:nvSpPr>
        <p:spPr>
          <a:xfrm>
            <a:off x="24064425" y="29178327"/>
            <a:ext cx="2530054" cy="451106"/>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CuadroTexto 1039">
            <a:extLst>
              <a:ext uri="{FF2B5EF4-FFF2-40B4-BE49-F238E27FC236}">
                <a16:creationId xmlns:a16="http://schemas.microsoft.com/office/drawing/2014/main" id="{8A4A9999-3CE3-45EE-B710-A9A36ECDBB96}"/>
              </a:ext>
            </a:extLst>
          </p:cNvPr>
          <p:cNvSpPr txBox="1"/>
          <p:nvPr/>
        </p:nvSpPr>
        <p:spPr>
          <a:xfrm>
            <a:off x="16429703" y="40383123"/>
            <a:ext cx="14014383" cy="1815882"/>
          </a:xfrm>
          <a:prstGeom prst="rect">
            <a:avLst/>
          </a:prstGeom>
          <a:noFill/>
        </p:spPr>
        <p:txBody>
          <a:bodyPr wrap="square" rtlCol="0">
            <a:spAutoFit/>
          </a:bodyPr>
          <a:lstStyle/>
          <a:p>
            <a:r>
              <a:rPr lang="en-US" sz="2800" dirty="0"/>
              <a:t>-&gt;</a:t>
            </a:r>
            <a:r>
              <a:rPr lang="en-US" sz="2800" dirty="0" err="1"/>
              <a:t>Rossel</a:t>
            </a:r>
            <a:r>
              <a:rPr lang="en-US" sz="2800" dirty="0"/>
              <a:t> Sander, Continuous Integration, Delivery and Deployment, Editorial </a:t>
            </a:r>
            <a:r>
              <a:rPr lang="en-US" sz="2800" dirty="0" err="1"/>
              <a:t>Packt</a:t>
            </a:r>
            <a:r>
              <a:rPr lang="en-US" sz="2800" dirty="0"/>
              <a:t>, 2017</a:t>
            </a:r>
          </a:p>
          <a:p>
            <a:r>
              <a:rPr lang="en-US" sz="2800" dirty="0"/>
              <a:t>-&gt;M. Shahin, M. Ali Babar, and L. Zhu, Continuous Integration, Delivery and Deployment: A Systematic Review on Approaches, Tools, Challenges and Practices”, IEEE Access, 2017</a:t>
            </a:r>
          </a:p>
          <a:p>
            <a:endParaRPr lang="es-AR" sz="2800" dirty="0"/>
          </a:p>
        </p:txBody>
      </p:sp>
      <p:sp>
        <p:nvSpPr>
          <p:cNvPr id="59" name="Flecha derecha 58"/>
          <p:cNvSpPr/>
          <p:nvPr/>
        </p:nvSpPr>
        <p:spPr>
          <a:xfrm rot="5400000">
            <a:off x="17579582" y="25537507"/>
            <a:ext cx="1617294" cy="801539"/>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8756420"/>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658</TotalTime>
  <Words>648</Words>
  <Application>Microsoft Office PowerPoint</Application>
  <PresentationFormat>Personalizado</PresentationFormat>
  <Paragraphs>59</Paragraphs>
  <Slides>1</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vt:i4>
      </vt:variant>
    </vt:vector>
  </HeadingPairs>
  <TitlesOfParts>
    <vt:vector size="7" baseType="lpstr">
      <vt:lpstr>Arial</vt:lpstr>
      <vt:lpstr>Calibri</vt:lpstr>
      <vt:lpstr>Calibri Light</vt:lpstr>
      <vt:lpstr>Rockwell Extra Bold</vt:lpstr>
      <vt:lpstr>Segoe UI Black</vt:lpstr>
      <vt:lpstr>Tema de Office</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Maximiliano Burgos</dc:creator>
  <cp:lastModifiedBy>Windows 10</cp:lastModifiedBy>
  <cp:revision>54</cp:revision>
  <dcterms:created xsi:type="dcterms:W3CDTF">2020-09-08T22:50:18Z</dcterms:created>
  <dcterms:modified xsi:type="dcterms:W3CDTF">2020-09-17T02:21:59Z</dcterms:modified>
</cp:coreProperties>
</file>